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Lst>
  <p:notesMasterIdLst>
    <p:notesMasterId r:id="rId44"/>
  </p:notesMasterIdLst>
  <p:handoutMasterIdLst>
    <p:handoutMasterId r:id="rId45"/>
  </p:handoutMasterIdLst>
  <p:sldIdLst>
    <p:sldId id="286" r:id="rId5"/>
    <p:sldId id="287" r:id="rId6"/>
    <p:sldId id="288" r:id="rId7"/>
    <p:sldId id="328" r:id="rId8"/>
    <p:sldId id="292" r:id="rId9"/>
    <p:sldId id="293" r:id="rId10"/>
    <p:sldId id="334" r:id="rId11"/>
    <p:sldId id="294" r:id="rId12"/>
    <p:sldId id="296" r:id="rId13"/>
    <p:sldId id="317" r:id="rId14"/>
    <p:sldId id="318" r:id="rId15"/>
    <p:sldId id="333" r:id="rId16"/>
    <p:sldId id="335" r:id="rId17"/>
    <p:sldId id="301" r:id="rId18"/>
    <p:sldId id="320" r:id="rId19"/>
    <p:sldId id="302" r:id="rId20"/>
    <p:sldId id="303" r:id="rId21"/>
    <p:sldId id="338" r:id="rId22"/>
    <p:sldId id="341" r:id="rId23"/>
    <p:sldId id="307" r:id="rId24"/>
    <p:sldId id="336" r:id="rId25"/>
    <p:sldId id="308" r:id="rId26"/>
    <p:sldId id="309" r:id="rId27"/>
    <p:sldId id="323" r:id="rId28"/>
    <p:sldId id="324" r:id="rId29"/>
    <p:sldId id="345" r:id="rId30"/>
    <p:sldId id="325" r:id="rId31"/>
    <p:sldId id="342" r:id="rId32"/>
    <p:sldId id="344" r:id="rId33"/>
    <p:sldId id="326" r:id="rId34"/>
    <p:sldId id="346" r:id="rId35"/>
    <p:sldId id="339" r:id="rId36"/>
    <p:sldId id="347" r:id="rId37"/>
    <p:sldId id="312" r:id="rId38"/>
    <p:sldId id="337" r:id="rId39"/>
    <p:sldId id="313" r:id="rId40"/>
    <p:sldId id="340" r:id="rId41"/>
    <p:sldId id="327" r:id="rId42"/>
    <p:sldId id="267" r:id="rId4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Dan Jespersen" initials="JDJ" lastIdx="2" clrIdx="0">
    <p:extLst>
      <p:ext uri="{19B8F6BF-5375-455C-9EA6-DF929625EA0E}">
        <p15:presenceInfo xmlns:p15="http://schemas.microsoft.com/office/powerpoint/2012/main" userId="Jesper Dan Jesper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FFD200"/>
    <a:srgbClr val="FFE600"/>
    <a:srgbClr val="000000"/>
    <a:srgbClr val="FF00FF"/>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8389" autoAdjust="0"/>
  </p:normalViewPr>
  <p:slideViewPr>
    <p:cSldViewPr snapToGrid="0" snapToObjects="1" showGuides="1">
      <p:cViewPr varScale="1">
        <p:scale>
          <a:sx n="102" d="100"/>
          <a:sy n="102" d="100"/>
        </p:scale>
        <p:origin x="1632" y="120"/>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126" y="-289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95DA6-F3B6-4400-922E-1146DFECB2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BF239BF2-E057-4439-A917-370ECEFE89FF}">
      <dgm:prSet phldrT="[Tekst]"/>
      <dgm:spPr/>
      <dgm:t>
        <a:bodyPr/>
        <a:lstStyle/>
        <a:p>
          <a:r>
            <a:rPr lang="fo-FO" b="1" dirty="0" smtClean="0">
              <a:solidFill>
                <a:schemeClr val="accent2"/>
              </a:solidFill>
            </a:rPr>
            <a:t>N1</a:t>
          </a:r>
        </a:p>
        <a:p>
          <a:r>
            <a:rPr lang="fo-FO" b="1" dirty="0" err="1" smtClean="0">
              <a:solidFill>
                <a:schemeClr val="accent2"/>
              </a:solidFill>
            </a:rPr>
            <a:t>Afkast</a:t>
          </a:r>
          <a:r>
            <a:rPr lang="fo-FO" b="1" dirty="0" smtClean="0">
              <a:solidFill>
                <a:schemeClr val="accent2"/>
              </a:solidFill>
            </a:rPr>
            <a:t> før </a:t>
          </a:r>
          <a:r>
            <a:rPr lang="fo-FO" b="1" dirty="0" err="1" smtClean="0">
              <a:solidFill>
                <a:schemeClr val="accent2"/>
              </a:solidFill>
            </a:rPr>
            <a:t>pensionsafkastskat</a:t>
          </a:r>
          <a:endParaRPr lang="da-DK" dirty="0">
            <a:solidFill>
              <a:schemeClr val="accent2"/>
            </a:solidFill>
          </a:endParaRPr>
        </a:p>
      </dgm:t>
    </dgm:pt>
    <dgm:pt modelId="{97FCCAFE-0B74-4B3E-B2BC-52FE2D26BC34}" type="parTrans" cxnId="{56869504-4799-414A-8374-774095E7C7A6}">
      <dgm:prSet/>
      <dgm:spPr/>
      <dgm:t>
        <a:bodyPr/>
        <a:lstStyle/>
        <a:p>
          <a:endParaRPr lang="da-DK"/>
        </a:p>
      </dgm:t>
    </dgm:pt>
    <dgm:pt modelId="{0E4C45B6-2D4A-4F45-94F1-DDE63D31A130}" type="sibTrans" cxnId="{56869504-4799-414A-8374-774095E7C7A6}">
      <dgm:prSet/>
      <dgm:spPr/>
      <dgm:t>
        <a:bodyPr/>
        <a:lstStyle/>
        <a:p>
          <a:endParaRPr lang="da-DK"/>
        </a:p>
      </dgm:t>
    </dgm:pt>
    <dgm:pt modelId="{1C81E92E-11BC-42D9-93FA-5650A5C20169}">
      <dgm:prSet phldrT="[Tekst]"/>
      <dgm:spPr/>
      <dgm:t>
        <a:bodyPr/>
        <a:lstStyle/>
        <a:p>
          <a:r>
            <a:rPr lang="fo-FO" dirty="0" smtClean="0">
              <a:solidFill>
                <a:schemeClr val="accent2"/>
              </a:solidFill>
            </a:rPr>
            <a:t>N1</a:t>
          </a:r>
        </a:p>
        <a:p>
          <a:r>
            <a:rPr lang="fo-FO" dirty="0" err="1" smtClean="0">
              <a:solidFill>
                <a:schemeClr val="accent2"/>
              </a:solidFill>
            </a:rPr>
            <a:t>Afkastpct</a:t>
          </a:r>
          <a:r>
            <a:rPr lang="fo-FO" dirty="0" smtClean="0">
              <a:solidFill>
                <a:schemeClr val="accent2"/>
              </a:solidFill>
            </a:rPr>
            <a:t>. </a:t>
          </a:r>
          <a:r>
            <a:rPr lang="fo-FO" dirty="0" err="1" smtClean="0">
              <a:solidFill>
                <a:schemeClr val="accent2"/>
              </a:solidFill>
            </a:rPr>
            <a:t>relateret</a:t>
          </a:r>
          <a:r>
            <a:rPr lang="fo-FO" dirty="0" smtClean="0">
              <a:solidFill>
                <a:schemeClr val="accent2"/>
              </a:solidFill>
            </a:rPr>
            <a:t> til </a:t>
          </a:r>
          <a:r>
            <a:rPr lang="fo-FO" dirty="0" err="1" smtClean="0">
              <a:solidFill>
                <a:schemeClr val="accent2"/>
              </a:solidFill>
            </a:rPr>
            <a:t>gennemsnitsrenteprodukter</a:t>
          </a:r>
          <a:endParaRPr lang="da-DK" dirty="0">
            <a:solidFill>
              <a:schemeClr val="accent2"/>
            </a:solidFill>
          </a:endParaRPr>
        </a:p>
      </dgm:t>
    </dgm:pt>
    <dgm:pt modelId="{96B311DA-10A1-40EA-AE6A-3C0BDA21F641}" type="parTrans" cxnId="{92D6A407-9DEA-475E-A186-032AC0DB5D77}">
      <dgm:prSet/>
      <dgm:spPr/>
      <dgm:t>
        <a:bodyPr/>
        <a:lstStyle/>
        <a:p>
          <a:endParaRPr lang="da-DK"/>
        </a:p>
      </dgm:t>
    </dgm:pt>
    <dgm:pt modelId="{FC3DCEAF-CFEE-404A-98C9-0C94A5B0A560}" type="sibTrans" cxnId="{92D6A407-9DEA-475E-A186-032AC0DB5D77}">
      <dgm:prSet/>
      <dgm:spPr/>
      <dgm:t>
        <a:bodyPr/>
        <a:lstStyle/>
        <a:p>
          <a:endParaRPr lang="da-DK"/>
        </a:p>
      </dgm:t>
    </dgm:pt>
    <dgm:pt modelId="{49B59802-2666-4D90-A15D-AAE90E3E6B5D}">
      <dgm:prSet phldrT="[Tekst]"/>
      <dgm:spPr/>
      <dgm:t>
        <a:bodyPr/>
        <a:lstStyle/>
        <a:p>
          <a:r>
            <a:rPr lang="fo-FO" dirty="0" smtClean="0">
              <a:solidFill>
                <a:schemeClr val="accent2"/>
              </a:solidFill>
            </a:rPr>
            <a:t>N2</a:t>
          </a:r>
        </a:p>
        <a:p>
          <a:r>
            <a:rPr lang="fo-FO" dirty="0" err="1" smtClean="0">
              <a:solidFill>
                <a:schemeClr val="accent2"/>
              </a:solidFill>
            </a:rPr>
            <a:t>Afkastpct</a:t>
          </a:r>
          <a:r>
            <a:rPr lang="fo-FO" dirty="0" smtClean="0">
              <a:solidFill>
                <a:schemeClr val="accent2"/>
              </a:solidFill>
            </a:rPr>
            <a:t>. </a:t>
          </a:r>
          <a:r>
            <a:rPr lang="fo-FO" dirty="0" err="1" smtClean="0">
              <a:solidFill>
                <a:schemeClr val="accent2"/>
              </a:solidFill>
            </a:rPr>
            <a:t>relateret</a:t>
          </a:r>
          <a:r>
            <a:rPr lang="fo-FO" dirty="0" smtClean="0">
              <a:solidFill>
                <a:schemeClr val="accent2"/>
              </a:solidFill>
            </a:rPr>
            <a:t> til </a:t>
          </a:r>
          <a:r>
            <a:rPr lang="fo-FO" dirty="0" err="1" smtClean="0">
              <a:solidFill>
                <a:schemeClr val="accent2"/>
              </a:solidFill>
            </a:rPr>
            <a:t>markedsrenteprodukter</a:t>
          </a:r>
          <a:endParaRPr lang="da-DK" dirty="0">
            <a:solidFill>
              <a:schemeClr val="accent2"/>
            </a:solidFill>
          </a:endParaRPr>
        </a:p>
      </dgm:t>
    </dgm:pt>
    <dgm:pt modelId="{2706F06B-9BD5-4F42-83DD-901F4C0D92FD}" type="parTrans" cxnId="{EE3C2AEA-2A9F-497C-8058-1CDB9498DFAD}">
      <dgm:prSet/>
      <dgm:spPr/>
      <dgm:t>
        <a:bodyPr/>
        <a:lstStyle/>
        <a:p>
          <a:endParaRPr lang="da-DK"/>
        </a:p>
      </dgm:t>
    </dgm:pt>
    <dgm:pt modelId="{E5DD5CA8-B5D0-4F45-AC1A-C560A0C75B69}" type="sibTrans" cxnId="{EE3C2AEA-2A9F-497C-8058-1CDB9498DFAD}">
      <dgm:prSet/>
      <dgm:spPr/>
      <dgm:t>
        <a:bodyPr/>
        <a:lstStyle/>
        <a:p>
          <a:endParaRPr lang="da-DK"/>
        </a:p>
      </dgm:t>
    </dgm:pt>
    <dgm:pt modelId="{1A0E4CFC-2EE9-4228-85E6-33AB2CD69A71}" type="pres">
      <dgm:prSet presAssocID="{E0195DA6-F3B6-4400-922E-1146DFECB2A6}" presName="hierChild1" presStyleCnt="0">
        <dgm:presLayoutVars>
          <dgm:orgChart val="1"/>
          <dgm:chPref val="1"/>
          <dgm:dir/>
          <dgm:animOne val="branch"/>
          <dgm:animLvl val="lvl"/>
          <dgm:resizeHandles/>
        </dgm:presLayoutVars>
      </dgm:prSet>
      <dgm:spPr/>
      <dgm:t>
        <a:bodyPr/>
        <a:lstStyle/>
        <a:p>
          <a:endParaRPr lang="da-DK"/>
        </a:p>
      </dgm:t>
    </dgm:pt>
    <dgm:pt modelId="{DAAE0FE0-5C73-4573-ACF0-C1079AA27213}" type="pres">
      <dgm:prSet presAssocID="{BF239BF2-E057-4439-A917-370ECEFE89FF}" presName="hierRoot1" presStyleCnt="0">
        <dgm:presLayoutVars>
          <dgm:hierBranch val="init"/>
        </dgm:presLayoutVars>
      </dgm:prSet>
      <dgm:spPr/>
    </dgm:pt>
    <dgm:pt modelId="{0BC1E11E-4DA3-473F-9812-CAFF3913A95B}" type="pres">
      <dgm:prSet presAssocID="{BF239BF2-E057-4439-A917-370ECEFE89FF}" presName="rootComposite1" presStyleCnt="0"/>
      <dgm:spPr/>
    </dgm:pt>
    <dgm:pt modelId="{EFA7BCE8-8EC7-4E80-9736-5D8490E7CAEB}" type="pres">
      <dgm:prSet presAssocID="{BF239BF2-E057-4439-A917-370ECEFE89FF}" presName="rootText1" presStyleLbl="node0" presStyleIdx="0" presStyleCnt="1" custLinFactNeighborX="-1729" custLinFactNeighborY="-88859">
        <dgm:presLayoutVars>
          <dgm:chPref val="3"/>
        </dgm:presLayoutVars>
      </dgm:prSet>
      <dgm:spPr/>
      <dgm:t>
        <a:bodyPr/>
        <a:lstStyle/>
        <a:p>
          <a:endParaRPr lang="da-DK"/>
        </a:p>
      </dgm:t>
    </dgm:pt>
    <dgm:pt modelId="{D6082EF9-A999-4A92-9093-43EEF87B1EF7}" type="pres">
      <dgm:prSet presAssocID="{BF239BF2-E057-4439-A917-370ECEFE89FF}" presName="rootConnector1" presStyleLbl="node1" presStyleIdx="0" presStyleCnt="0"/>
      <dgm:spPr/>
      <dgm:t>
        <a:bodyPr/>
        <a:lstStyle/>
        <a:p>
          <a:endParaRPr lang="da-DK"/>
        </a:p>
      </dgm:t>
    </dgm:pt>
    <dgm:pt modelId="{08005477-4F36-4844-AC20-09BB5001DD0D}" type="pres">
      <dgm:prSet presAssocID="{BF239BF2-E057-4439-A917-370ECEFE89FF}" presName="hierChild2" presStyleCnt="0"/>
      <dgm:spPr/>
    </dgm:pt>
    <dgm:pt modelId="{0BF7CFB1-EE1A-45E3-A2E6-4F9A4F6E725A}" type="pres">
      <dgm:prSet presAssocID="{96B311DA-10A1-40EA-AE6A-3C0BDA21F641}" presName="Name37" presStyleLbl="parChTrans1D2" presStyleIdx="0" presStyleCnt="2"/>
      <dgm:spPr/>
      <dgm:t>
        <a:bodyPr/>
        <a:lstStyle/>
        <a:p>
          <a:endParaRPr lang="da-DK"/>
        </a:p>
      </dgm:t>
    </dgm:pt>
    <dgm:pt modelId="{01BFF2D6-E27F-4AF1-B2B0-9EE9DB211CDC}" type="pres">
      <dgm:prSet presAssocID="{1C81E92E-11BC-42D9-93FA-5650A5C20169}" presName="hierRoot2" presStyleCnt="0">
        <dgm:presLayoutVars>
          <dgm:hierBranch val="init"/>
        </dgm:presLayoutVars>
      </dgm:prSet>
      <dgm:spPr/>
    </dgm:pt>
    <dgm:pt modelId="{0A5A3B49-0A10-4B4D-839E-32AF20662BD2}" type="pres">
      <dgm:prSet presAssocID="{1C81E92E-11BC-42D9-93FA-5650A5C20169}" presName="rootComposite" presStyleCnt="0"/>
      <dgm:spPr/>
    </dgm:pt>
    <dgm:pt modelId="{E827FA0C-7A35-408F-AA1F-11ACC9531B48}" type="pres">
      <dgm:prSet presAssocID="{1C81E92E-11BC-42D9-93FA-5650A5C20169}" presName="rootText" presStyleLbl="node2" presStyleIdx="0" presStyleCnt="2">
        <dgm:presLayoutVars>
          <dgm:chPref val="3"/>
        </dgm:presLayoutVars>
      </dgm:prSet>
      <dgm:spPr/>
      <dgm:t>
        <a:bodyPr/>
        <a:lstStyle/>
        <a:p>
          <a:endParaRPr lang="da-DK"/>
        </a:p>
      </dgm:t>
    </dgm:pt>
    <dgm:pt modelId="{44952006-A8D3-4968-AA6A-8FD4C86B70F2}" type="pres">
      <dgm:prSet presAssocID="{1C81E92E-11BC-42D9-93FA-5650A5C20169}" presName="rootConnector" presStyleLbl="node2" presStyleIdx="0" presStyleCnt="2"/>
      <dgm:spPr/>
      <dgm:t>
        <a:bodyPr/>
        <a:lstStyle/>
        <a:p>
          <a:endParaRPr lang="da-DK"/>
        </a:p>
      </dgm:t>
    </dgm:pt>
    <dgm:pt modelId="{E2FD0C74-55EF-4738-AA46-EA5194D8C3F5}" type="pres">
      <dgm:prSet presAssocID="{1C81E92E-11BC-42D9-93FA-5650A5C20169}" presName="hierChild4" presStyleCnt="0"/>
      <dgm:spPr/>
    </dgm:pt>
    <dgm:pt modelId="{C4C26501-3F74-4CCF-914C-1FEC641ABD23}" type="pres">
      <dgm:prSet presAssocID="{1C81E92E-11BC-42D9-93FA-5650A5C20169}" presName="hierChild5" presStyleCnt="0"/>
      <dgm:spPr/>
    </dgm:pt>
    <dgm:pt modelId="{213C2240-B28A-4EF4-8EF0-13A13D8EA406}" type="pres">
      <dgm:prSet presAssocID="{2706F06B-9BD5-4F42-83DD-901F4C0D92FD}" presName="Name37" presStyleLbl="parChTrans1D2" presStyleIdx="1" presStyleCnt="2"/>
      <dgm:spPr/>
      <dgm:t>
        <a:bodyPr/>
        <a:lstStyle/>
        <a:p>
          <a:endParaRPr lang="da-DK"/>
        </a:p>
      </dgm:t>
    </dgm:pt>
    <dgm:pt modelId="{4FF0D788-E811-4B72-8CE1-052E8CFEBBB9}" type="pres">
      <dgm:prSet presAssocID="{49B59802-2666-4D90-A15D-AAE90E3E6B5D}" presName="hierRoot2" presStyleCnt="0">
        <dgm:presLayoutVars>
          <dgm:hierBranch val="init"/>
        </dgm:presLayoutVars>
      </dgm:prSet>
      <dgm:spPr/>
    </dgm:pt>
    <dgm:pt modelId="{04176FDF-5C78-4700-8B76-31C44FC6ABF1}" type="pres">
      <dgm:prSet presAssocID="{49B59802-2666-4D90-A15D-AAE90E3E6B5D}" presName="rootComposite" presStyleCnt="0"/>
      <dgm:spPr/>
    </dgm:pt>
    <dgm:pt modelId="{87AFE6BE-EA9D-4FD8-9B6B-9AE2F4EB459A}" type="pres">
      <dgm:prSet presAssocID="{49B59802-2666-4D90-A15D-AAE90E3E6B5D}" presName="rootText" presStyleLbl="node2" presStyleIdx="1" presStyleCnt="2">
        <dgm:presLayoutVars>
          <dgm:chPref val="3"/>
        </dgm:presLayoutVars>
      </dgm:prSet>
      <dgm:spPr/>
      <dgm:t>
        <a:bodyPr/>
        <a:lstStyle/>
        <a:p>
          <a:endParaRPr lang="da-DK"/>
        </a:p>
      </dgm:t>
    </dgm:pt>
    <dgm:pt modelId="{9CD54DF0-AFEE-4B3E-8160-B038BDDBDD88}" type="pres">
      <dgm:prSet presAssocID="{49B59802-2666-4D90-A15D-AAE90E3E6B5D}" presName="rootConnector" presStyleLbl="node2" presStyleIdx="1" presStyleCnt="2"/>
      <dgm:spPr/>
      <dgm:t>
        <a:bodyPr/>
        <a:lstStyle/>
        <a:p>
          <a:endParaRPr lang="da-DK"/>
        </a:p>
      </dgm:t>
    </dgm:pt>
    <dgm:pt modelId="{B27B4D7F-3279-4A3E-875A-3437A0DB0711}" type="pres">
      <dgm:prSet presAssocID="{49B59802-2666-4D90-A15D-AAE90E3E6B5D}" presName="hierChild4" presStyleCnt="0"/>
      <dgm:spPr/>
    </dgm:pt>
    <dgm:pt modelId="{420640B3-93F2-4C8B-9D78-E8B36DBE264D}" type="pres">
      <dgm:prSet presAssocID="{49B59802-2666-4D90-A15D-AAE90E3E6B5D}" presName="hierChild5" presStyleCnt="0"/>
      <dgm:spPr/>
    </dgm:pt>
    <dgm:pt modelId="{6FE4D327-E12F-48D2-B399-263836299904}" type="pres">
      <dgm:prSet presAssocID="{BF239BF2-E057-4439-A917-370ECEFE89FF}" presName="hierChild3" presStyleCnt="0"/>
      <dgm:spPr/>
    </dgm:pt>
  </dgm:ptLst>
  <dgm:cxnLst>
    <dgm:cxn modelId="{67BFEA5A-87C1-44AD-A827-499BC29C3B31}" type="presOf" srcId="{2706F06B-9BD5-4F42-83DD-901F4C0D92FD}" destId="{213C2240-B28A-4EF4-8EF0-13A13D8EA406}" srcOrd="0" destOrd="0" presId="urn:microsoft.com/office/officeart/2005/8/layout/orgChart1"/>
    <dgm:cxn modelId="{92D6A407-9DEA-475E-A186-032AC0DB5D77}" srcId="{BF239BF2-E057-4439-A917-370ECEFE89FF}" destId="{1C81E92E-11BC-42D9-93FA-5650A5C20169}" srcOrd="0" destOrd="0" parTransId="{96B311DA-10A1-40EA-AE6A-3C0BDA21F641}" sibTransId="{FC3DCEAF-CFEE-404A-98C9-0C94A5B0A560}"/>
    <dgm:cxn modelId="{1CF462A2-3D88-482B-99EA-862EA62650A9}" type="presOf" srcId="{96B311DA-10A1-40EA-AE6A-3C0BDA21F641}" destId="{0BF7CFB1-EE1A-45E3-A2E6-4F9A4F6E725A}" srcOrd="0" destOrd="0" presId="urn:microsoft.com/office/officeart/2005/8/layout/orgChart1"/>
    <dgm:cxn modelId="{15CE3B0D-ED4E-4D49-A232-D771762F1C46}" type="presOf" srcId="{E0195DA6-F3B6-4400-922E-1146DFECB2A6}" destId="{1A0E4CFC-2EE9-4228-85E6-33AB2CD69A71}" srcOrd="0" destOrd="0" presId="urn:microsoft.com/office/officeart/2005/8/layout/orgChart1"/>
    <dgm:cxn modelId="{EE3C2AEA-2A9F-497C-8058-1CDB9498DFAD}" srcId="{BF239BF2-E057-4439-A917-370ECEFE89FF}" destId="{49B59802-2666-4D90-A15D-AAE90E3E6B5D}" srcOrd="1" destOrd="0" parTransId="{2706F06B-9BD5-4F42-83DD-901F4C0D92FD}" sibTransId="{E5DD5CA8-B5D0-4F45-AC1A-C560A0C75B69}"/>
    <dgm:cxn modelId="{353441D3-F41F-46EE-A2EE-AF1D3F8BC896}" type="presOf" srcId="{BF239BF2-E057-4439-A917-370ECEFE89FF}" destId="{D6082EF9-A999-4A92-9093-43EEF87B1EF7}" srcOrd="1" destOrd="0" presId="urn:microsoft.com/office/officeart/2005/8/layout/orgChart1"/>
    <dgm:cxn modelId="{896364BB-CCD1-4964-9FEF-B68A18BB102E}" type="presOf" srcId="{1C81E92E-11BC-42D9-93FA-5650A5C20169}" destId="{44952006-A8D3-4968-AA6A-8FD4C86B70F2}" srcOrd="1" destOrd="0" presId="urn:microsoft.com/office/officeart/2005/8/layout/orgChart1"/>
    <dgm:cxn modelId="{4F591104-784D-4AED-B278-624D036FA6BD}" type="presOf" srcId="{49B59802-2666-4D90-A15D-AAE90E3E6B5D}" destId="{9CD54DF0-AFEE-4B3E-8160-B038BDDBDD88}" srcOrd="1" destOrd="0" presId="urn:microsoft.com/office/officeart/2005/8/layout/orgChart1"/>
    <dgm:cxn modelId="{4F659999-9A30-4213-AD8A-48FB84AED125}" type="presOf" srcId="{1C81E92E-11BC-42D9-93FA-5650A5C20169}" destId="{E827FA0C-7A35-408F-AA1F-11ACC9531B48}" srcOrd="0" destOrd="0" presId="urn:microsoft.com/office/officeart/2005/8/layout/orgChart1"/>
    <dgm:cxn modelId="{56869504-4799-414A-8374-774095E7C7A6}" srcId="{E0195DA6-F3B6-4400-922E-1146DFECB2A6}" destId="{BF239BF2-E057-4439-A917-370ECEFE89FF}" srcOrd="0" destOrd="0" parTransId="{97FCCAFE-0B74-4B3E-B2BC-52FE2D26BC34}" sibTransId="{0E4C45B6-2D4A-4F45-94F1-DDE63D31A130}"/>
    <dgm:cxn modelId="{2E2A40E0-8B51-4E89-BAE0-CB13F2286F33}" type="presOf" srcId="{49B59802-2666-4D90-A15D-AAE90E3E6B5D}" destId="{87AFE6BE-EA9D-4FD8-9B6B-9AE2F4EB459A}" srcOrd="0" destOrd="0" presId="urn:microsoft.com/office/officeart/2005/8/layout/orgChart1"/>
    <dgm:cxn modelId="{CDE8E111-E3DD-499E-8BBF-D886E64322F3}" type="presOf" srcId="{BF239BF2-E057-4439-A917-370ECEFE89FF}" destId="{EFA7BCE8-8EC7-4E80-9736-5D8490E7CAEB}" srcOrd="0" destOrd="0" presId="urn:microsoft.com/office/officeart/2005/8/layout/orgChart1"/>
    <dgm:cxn modelId="{B6C5A2C7-FBDF-41D6-9C7B-D3C2E2B2B4C0}" type="presParOf" srcId="{1A0E4CFC-2EE9-4228-85E6-33AB2CD69A71}" destId="{DAAE0FE0-5C73-4573-ACF0-C1079AA27213}" srcOrd="0" destOrd="0" presId="urn:microsoft.com/office/officeart/2005/8/layout/orgChart1"/>
    <dgm:cxn modelId="{47102052-94AF-4812-88A3-5AB170942B96}" type="presParOf" srcId="{DAAE0FE0-5C73-4573-ACF0-C1079AA27213}" destId="{0BC1E11E-4DA3-473F-9812-CAFF3913A95B}" srcOrd="0" destOrd="0" presId="urn:microsoft.com/office/officeart/2005/8/layout/orgChart1"/>
    <dgm:cxn modelId="{318DEC53-872C-4BCB-A176-F528069E3C12}" type="presParOf" srcId="{0BC1E11E-4DA3-473F-9812-CAFF3913A95B}" destId="{EFA7BCE8-8EC7-4E80-9736-5D8490E7CAEB}" srcOrd="0" destOrd="0" presId="urn:microsoft.com/office/officeart/2005/8/layout/orgChart1"/>
    <dgm:cxn modelId="{06A7A11F-319F-45F4-8949-BDEDBD99054C}" type="presParOf" srcId="{0BC1E11E-4DA3-473F-9812-CAFF3913A95B}" destId="{D6082EF9-A999-4A92-9093-43EEF87B1EF7}" srcOrd="1" destOrd="0" presId="urn:microsoft.com/office/officeart/2005/8/layout/orgChart1"/>
    <dgm:cxn modelId="{58930C27-F4C1-47EB-B230-A38B679ED42F}" type="presParOf" srcId="{DAAE0FE0-5C73-4573-ACF0-C1079AA27213}" destId="{08005477-4F36-4844-AC20-09BB5001DD0D}" srcOrd="1" destOrd="0" presId="urn:microsoft.com/office/officeart/2005/8/layout/orgChart1"/>
    <dgm:cxn modelId="{50EF5353-3EEF-47BF-A906-37841943AF33}" type="presParOf" srcId="{08005477-4F36-4844-AC20-09BB5001DD0D}" destId="{0BF7CFB1-EE1A-45E3-A2E6-4F9A4F6E725A}" srcOrd="0" destOrd="0" presId="urn:microsoft.com/office/officeart/2005/8/layout/orgChart1"/>
    <dgm:cxn modelId="{D748E574-2887-4853-A418-1E08599D8CFA}" type="presParOf" srcId="{08005477-4F36-4844-AC20-09BB5001DD0D}" destId="{01BFF2D6-E27F-4AF1-B2B0-9EE9DB211CDC}" srcOrd="1" destOrd="0" presId="urn:microsoft.com/office/officeart/2005/8/layout/orgChart1"/>
    <dgm:cxn modelId="{BF08580D-A31E-4E83-9F9A-602FE9254232}" type="presParOf" srcId="{01BFF2D6-E27F-4AF1-B2B0-9EE9DB211CDC}" destId="{0A5A3B49-0A10-4B4D-839E-32AF20662BD2}" srcOrd="0" destOrd="0" presId="urn:microsoft.com/office/officeart/2005/8/layout/orgChart1"/>
    <dgm:cxn modelId="{44D55555-9CDD-4F14-AE56-FD840DB71239}" type="presParOf" srcId="{0A5A3B49-0A10-4B4D-839E-32AF20662BD2}" destId="{E827FA0C-7A35-408F-AA1F-11ACC9531B48}" srcOrd="0" destOrd="0" presId="urn:microsoft.com/office/officeart/2005/8/layout/orgChart1"/>
    <dgm:cxn modelId="{A9FE3F62-0428-4F6F-95FF-F69374B99AC0}" type="presParOf" srcId="{0A5A3B49-0A10-4B4D-839E-32AF20662BD2}" destId="{44952006-A8D3-4968-AA6A-8FD4C86B70F2}" srcOrd="1" destOrd="0" presId="urn:microsoft.com/office/officeart/2005/8/layout/orgChart1"/>
    <dgm:cxn modelId="{F5BDBDFA-FBDC-4280-97DC-0944E16A95B2}" type="presParOf" srcId="{01BFF2D6-E27F-4AF1-B2B0-9EE9DB211CDC}" destId="{E2FD0C74-55EF-4738-AA46-EA5194D8C3F5}" srcOrd="1" destOrd="0" presId="urn:microsoft.com/office/officeart/2005/8/layout/orgChart1"/>
    <dgm:cxn modelId="{F972F562-7142-488D-B8BE-78F945668D1C}" type="presParOf" srcId="{01BFF2D6-E27F-4AF1-B2B0-9EE9DB211CDC}" destId="{C4C26501-3F74-4CCF-914C-1FEC641ABD23}" srcOrd="2" destOrd="0" presId="urn:microsoft.com/office/officeart/2005/8/layout/orgChart1"/>
    <dgm:cxn modelId="{05A53964-D596-4131-A7E8-A827495A48D4}" type="presParOf" srcId="{08005477-4F36-4844-AC20-09BB5001DD0D}" destId="{213C2240-B28A-4EF4-8EF0-13A13D8EA406}" srcOrd="2" destOrd="0" presId="urn:microsoft.com/office/officeart/2005/8/layout/orgChart1"/>
    <dgm:cxn modelId="{33996B01-EB28-471F-A1FA-5020225DFE86}" type="presParOf" srcId="{08005477-4F36-4844-AC20-09BB5001DD0D}" destId="{4FF0D788-E811-4B72-8CE1-052E8CFEBBB9}" srcOrd="3" destOrd="0" presId="urn:microsoft.com/office/officeart/2005/8/layout/orgChart1"/>
    <dgm:cxn modelId="{426CF842-61D5-4AE4-82B6-EDA97BCAB84D}" type="presParOf" srcId="{4FF0D788-E811-4B72-8CE1-052E8CFEBBB9}" destId="{04176FDF-5C78-4700-8B76-31C44FC6ABF1}" srcOrd="0" destOrd="0" presId="urn:microsoft.com/office/officeart/2005/8/layout/orgChart1"/>
    <dgm:cxn modelId="{D66B2844-C5B7-4339-8B85-CE8488E22856}" type="presParOf" srcId="{04176FDF-5C78-4700-8B76-31C44FC6ABF1}" destId="{87AFE6BE-EA9D-4FD8-9B6B-9AE2F4EB459A}" srcOrd="0" destOrd="0" presId="urn:microsoft.com/office/officeart/2005/8/layout/orgChart1"/>
    <dgm:cxn modelId="{0A28422F-A4C0-4869-A1E8-3D82B5EEF850}" type="presParOf" srcId="{04176FDF-5C78-4700-8B76-31C44FC6ABF1}" destId="{9CD54DF0-AFEE-4B3E-8160-B038BDDBDD88}" srcOrd="1" destOrd="0" presId="urn:microsoft.com/office/officeart/2005/8/layout/orgChart1"/>
    <dgm:cxn modelId="{4A3A4F73-3A7B-4BB5-BC6A-3EBCE6690EB6}" type="presParOf" srcId="{4FF0D788-E811-4B72-8CE1-052E8CFEBBB9}" destId="{B27B4D7F-3279-4A3E-875A-3437A0DB0711}" srcOrd="1" destOrd="0" presId="urn:microsoft.com/office/officeart/2005/8/layout/orgChart1"/>
    <dgm:cxn modelId="{A6CAE845-0B29-4FE0-9072-16416F682DDE}" type="presParOf" srcId="{4FF0D788-E811-4B72-8CE1-052E8CFEBBB9}" destId="{420640B3-93F2-4C8B-9D78-E8B36DBE264D}" srcOrd="2" destOrd="0" presId="urn:microsoft.com/office/officeart/2005/8/layout/orgChart1"/>
    <dgm:cxn modelId="{EB26E13E-A4F0-4BB6-AE15-ED35071A9EE3}" type="presParOf" srcId="{DAAE0FE0-5C73-4573-ACF0-C1079AA27213}" destId="{6FE4D327-E12F-48D2-B399-2638362999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C2240-B28A-4EF4-8EF0-13A13D8EA406}">
      <dsp:nvSpPr>
        <dsp:cNvPr id="0" name=""/>
        <dsp:cNvSpPr/>
      </dsp:nvSpPr>
      <dsp:spPr>
        <a:xfrm>
          <a:off x="2962826" y="1361289"/>
          <a:ext cx="1694233" cy="856662"/>
        </a:xfrm>
        <a:custGeom>
          <a:avLst/>
          <a:gdLst/>
          <a:ahLst/>
          <a:cxnLst/>
          <a:rect l="0" t="0" r="0" b="0"/>
          <a:pathLst>
            <a:path>
              <a:moveTo>
                <a:pt x="0" y="0"/>
              </a:moveTo>
              <a:lnTo>
                <a:pt x="0" y="570791"/>
              </a:lnTo>
              <a:lnTo>
                <a:pt x="1694233" y="570791"/>
              </a:lnTo>
              <a:lnTo>
                <a:pt x="1694233" y="856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7CFB1-EE1A-45E3-A2E6-4F9A4F6E725A}">
      <dsp:nvSpPr>
        <dsp:cNvPr id="0" name=""/>
        <dsp:cNvSpPr/>
      </dsp:nvSpPr>
      <dsp:spPr>
        <a:xfrm>
          <a:off x="1362740" y="1361289"/>
          <a:ext cx="1600086" cy="856662"/>
        </a:xfrm>
        <a:custGeom>
          <a:avLst/>
          <a:gdLst/>
          <a:ahLst/>
          <a:cxnLst/>
          <a:rect l="0" t="0" r="0" b="0"/>
          <a:pathLst>
            <a:path>
              <a:moveTo>
                <a:pt x="1600086" y="0"/>
              </a:moveTo>
              <a:lnTo>
                <a:pt x="1600086" y="570791"/>
              </a:lnTo>
              <a:lnTo>
                <a:pt x="0" y="570791"/>
              </a:lnTo>
              <a:lnTo>
                <a:pt x="0" y="856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7BCE8-8EC7-4E80-9736-5D8490E7CAEB}">
      <dsp:nvSpPr>
        <dsp:cNvPr id="0" name=""/>
        <dsp:cNvSpPr/>
      </dsp:nvSpPr>
      <dsp:spPr>
        <a:xfrm>
          <a:off x="1601537" y="0"/>
          <a:ext cx="2722578" cy="136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o-FO" sz="1700" b="1" kern="1200" dirty="0" smtClean="0">
              <a:solidFill>
                <a:schemeClr val="accent2"/>
              </a:solidFill>
            </a:rPr>
            <a:t>N1</a:t>
          </a:r>
        </a:p>
        <a:p>
          <a:pPr lvl="0" algn="ctr" defTabSz="755650">
            <a:lnSpc>
              <a:spcPct val="90000"/>
            </a:lnSpc>
            <a:spcBef>
              <a:spcPct val="0"/>
            </a:spcBef>
            <a:spcAft>
              <a:spcPct val="35000"/>
            </a:spcAft>
          </a:pPr>
          <a:r>
            <a:rPr lang="fo-FO" sz="1700" b="1" kern="1200" dirty="0" err="1" smtClean="0">
              <a:solidFill>
                <a:schemeClr val="accent2"/>
              </a:solidFill>
            </a:rPr>
            <a:t>Afkast</a:t>
          </a:r>
          <a:r>
            <a:rPr lang="fo-FO" sz="1700" b="1" kern="1200" dirty="0" smtClean="0">
              <a:solidFill>
                <a:schemeClr val="accent2"/>
              </a:solidFill>
            </a:rPr>
            <a:t> før </a:t>
          </a:r>
          <a:r>
            <a:rPr lang="fo-FO" sz="1700" b="1" kern="1200" dirty="0" err="1" smtClean="0">
              <a:solidFill>
                <a:schemeClr val="accent2"/>
              </a:solidFill>
            </a:rPr>
            <a:t>pensionsafkastskat</a:t>
          </a:r>
          <a:endParaRPr lang="da-DK" sz="1700" kern="1200" dirty="0">
            <a:solidFill>
              <a:schemeClr val="accent2"/>
            </a:solidFill>
          </a:endParaRPr>
        </a:p>
      </dsp:txBody>
      <dsp:txXfrm>
        <a:off x="1601537" y="0"/>
        <a:ext cx="2722578" cy="1361289"/>
      </dsp:txXfrm>
    </dsp:sp>
    <dsp:sp modelId="{E827FA0C-7A35-408F-AA1F-11ACC9531B48}">
      <dsp:nvSpPr>
        <dsp:cNvPr id="0" name=""/>
        <dsp:cNvSpPr/>
      </dsp:nvSpPr>
      <dsp:spPr>
        <a:xfrm>
          <a:off x="1451" y="2217951"/>
          <a:ext cx="2722578" cy="136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o-FO" sz="1700" kern="1200" dirty="0" smtClean="0">
              <a:solidFill>
                <a:schemeClr val="accent2"/>
              </a:solidFill>
            </a:rPr>
            <a:t>N1</a:t>
          </a:r>
        </a:p>
        <a:p>
          <a:pPr lvl="0" algn="ctr" defTabSz="755650">
            <a:lnSpc>
              <a:spcPct val="90000"/>
            </a:lnSpc>
            <a:spcBef>
              <a:spcPct val="0"/>
            </a:spcBef>
            <a:spcAft>
              <a:spcPct val="35000"/>
            </a:spcAft>
          </a:pPr>
          <a:r>
            <a:rPr lang="fo-FO" sz="1700" kern="1200" dirty="0" err="1" smtClean="0">
              <a:solidFill>
                <a:schemeClr val="accent2"/>
              </a:solidFill>
            </a:rPr>
            <a:t>Afkastpct</a:t>
          </a:r>
          <a:r>
            <a:rPr lang="fo-FO" sz="1700" kern="1200" dirty="0" smtClean="0">
              <a:solidFill>
                <a:schemeClr val="accent2"/>
              </a:solidFill>
            </a:rPr>
            <a:t>. </a:t>
          </a:r>
          <a:r>
            <a:rPr lang="fo-FO" sz="1700" kern="1200" dirty="0" err="1" smtClean="0">
              <a:solidFill>
                <a:schemeClr val="accent2"/>
              </a:solidFill>
            </a:rPr>
            <a:t>relateret</a:t>
          </a:r>
          <a:r>
            <a:rPr lang="fo-FO" sz="1700" kern="1200" dirty="0" smtClean="0">
              <a:solidFill>
                <a:schemeClr val="accent2"/>
              </a:solidFill>
            </a:rPr>
            <a:t> til </a:t>
          </a:r>
          <a:r>
            <a:rPr lang="fo-FO" sz="1700" kern="1200" dirty="0" err="1" smtClean="0">
              <a:solidFill>
                <a:schemeClr val="accent2"/>
              </a:solidFill>
            </a:rPr>
            <a:t>gennemsnitsrenteprodukter</a:t>
          </a:r>
          <a:endParaRPr lang="da-DK" sz="1700" kern="1200" dirty="0">
            <a:solidFill>
              <a:schemeClr val="accent2"/>
            </a:solidFill>
          </a:endParaRPr>
        </a:p>
      </dsp:txBody>
      <dsp:txXfrm>
        <a:off x="1451" y="2217951"/>
        <a:ext cx="2722578" cy="1361289"/>
      </dsp:txXfrm>
    </dsp:sp>
    <dsp:sp modelId="{87AFE6BE-EA9D-4FD8-9B6B-9AE2F4EB459A}">
      <dsp:nvSpPr>
        <dsp:cNvPr id="0" name=""/>
        <dsp:cNvSpPr/>
      </dsp:nvSpPr>
      <dsp:spPr>
        <a:xfrm>
          <a:off x="3295770" y="2217951"/>
          <a:ext cx="2722578" cy="136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o-FO" sz="1700" kern="1200" dirty="0" smtClean="0">
              <a:solidFill>
                <a:schemeClr val="accent2"/>
              </a:solidFill>
            </a:rPr>
            <a:t>N2</a:t>
          </a:r>
        </a:p>
        <a:p>
          <a:pPr lvl="0" algn="ctr" defTabSz="755650">
            <a:lnSpc>
              <a:spcPct val="90000"/>
            </a:lnSpc>
            <a:spcBef>
              <a:spcPct val="0"/>
            </a:spcBef>
            <a:spcAft>
              <a:spcPct val="35000"/>
            </a:spcAft>
          </a:pPr>
          <a:r>
            <a:rPr lang="fo-FO" sz="1700" kern="1200" dirty="0" err="1" smtClean="0">
              <a:solidFill>
                <a:schemeClr val="accent2"/>
              </a:solidFill>
            </a:rPr>
            <a:t>Afkastpct</a:t>
          </a:r>
          <a:r>
            <a:rPr lang="fo-FO" sz="1700" kern="1200" dirty="0" smtClean="0">
              <a:solidFill>
                <a:schemeClr val="accent2"/>
              </a:solidFill>
            </a:rPr>
            <a:t>. </a:t>
          </a:r>
          <a:r>
            <a:rPr lang="fo-FO" sz="1700" kern="1200" dirty="0" err="1" smtClean="0">
              <a:solidFill>
                <a:schemeClr val="accent2"/>
              </a:solidFill>
            </a:rPr>
            <a:t>relateret</a:t>
          </a:r>
          <a:r>
            <a:rPr lang="fo-FO" sz="1700" kern="1200" dirty="0" smtClean="0">
              <a:solidFill>
                <a:schemeClr val="accent2"/>
              </a:solidFill>
            </a:rPr>
            <a:t> til </a:t>
          </a:r>
          <a:r>
            <a:rPr lang="fo-FO" sz="1700" kern="1200" dirty="0" err="1" smtClean="0">
              <a:solidFill>
                <a:schemeClr val="accent2"/>
              </a:solidFill>
            </a:rPr>
            <a:t>markedsrenteprodukter</a:t>
          </a:r>
          <a:endParaRPr lang="da-DK" sz="1700" kern="1200" dirty="0">
            <a:solidFill>
              <a:schemeClr val="accent2"/>
            </a:solidFill>
          </a:endParaRPr>
        </a:p>
      </dsp:txBody>
      <dsp:txXfrm>
        <a:off x="3295770" y="2217951"/>
        <a:ext cx="2722578" cy="1361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7512" tIns="48756" rIns="97512" bIns="48756"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854939" y="0"/>
            <a:ext cx="2949099" cy="497205"/>
          </a:xfrm>
          <a:prstGeom prst="rect">
            <a:avLst/>
          </a:prstGeom>
        </p:spPr>
        <p:txBody>
          <a:bodyPr vert="horz" lIns="97512" tIns="48756" rIns="97512" bIns="48756" rtlCol="0"/>
          <a:lstStyle>
            <a:lvl1pPr algn="r">
              <a:defRPr sz="1300"/>
            </a:lvl1pPr>
          </a:lstStyle>
          <a:p>
            <a:fld id="{75A85089-C692-4DEA-AC49-04CF34D4FE14}" type="datetimeFigureOut">
              <a:rPr lang="en-GB" smtClean="0">
                <a:latin typeface="Arial" pitchFamily="34" charset="0"/>
              </a:rPr>
              <a:pPr/>
              <a:t>20/09/2017</a:t>
            </a:fld>
            <a:endParaRPr lang="en-GB" dirty="0">
              <a:latin typeface="Arial" pitchFamily="34" charset="0"/>
            </a:endParaRPr>
          </a:p>
        </p:txBody>
      </p:sp>
      <p:sp>
        <p:nvSpPr>
          <p:cNvPr id="4" name="Footer Placeholder 3"/>
          <p:cNvSpPr>
            <a:spLocks noGrp="1"/>
          </p:cNvSpPr>
          <p:nvPr>
            <p:ph type="ftr" sz="quarter" idx="2"/>
          </p:nvPr>
        </p:nvSpPr>
        <p:spPr>
          <a:xfrm>
            <a:off x="1" y="9445169"/>
            <a:ext cx="2949099" cy="497205"/>
          </a:xfrm>
          <a:prstGeom prst="rect">
            <a:avLst/>
          </a:prstGeom>
        </p:spPr>
        <p:txBody>
          <a:bodyPr vert="horz" lIns="97512" tIns="48756" rIns="97512" bIns="48756"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7512" tIns="48756" rIns="97512" bIns="48756" rtlCol="0" anchor="b"/>
          <a:lstStyle>
            <a:lvl1pPr algn="r">
              <a:defRPr sz="1300"/>
            </a:lvl1pPr>
          </a:lstStyle>
          <a:p>
            <a:fld id="{D3A5C721-4BB5-4DB6-AD65-4BA2A62B05B6}" type="slidenum">
              <a:rPr lang="en-GB" smtClean="0">
                <a:latin typeface="Arial" pitchFamily="34" charset="0"/>
              </a:rPr>
              <a:pPr/>
              <a:t>‹nr.›</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7512" tIns="48756" rIns="97512" bIns="48756"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7512" tIns="48756" rIns="97512" bIns="48756" rtlCol="0"/>
          <a:lstStyle>
            <a:lvl1pPr algn="r">
              <a:defRPr sz="1300">
                <a:latin typeface="Arial" pitchFamily="34" charset="0"/>
              </a:defRPr>
            </a:lvl1pPr>
          </a:lstStyle>
          <a:p>
            <a:fld id="{8045EBA9-A28D-4849-BFEA-AA04F6A21B63}" type="datetimeFigureOut">
              <a:rPr lang="en-GB" smtClean="0"/>
              <a:pPr/>
              <a:t>20/09/2017</a:t>
            </a:fld>
            <a:endParaRPr lang="en-GB" dirty="0"/>
          </a:p>
        </p:txBody>
      </p:sp>
      <p:sp>
        <p:nvSpPr>
          <p:cNvPr id="4" name="Slide Image Placeholder 3"/>
          <p:cNvSpPr>
            <a:spLocks noGrp="1" noRot="1" noChangeAspect="1"/>
          </p:cNvSpPr>
          <p:nvPr>
            <p:ph type="sldImg" idx="2"/>
          </p:nvPr>
        </p:nvSpPr>
        <p:spPr>
          <a:xfrm>
            <a:off x="917575" y="747713"/>
            <a:ext cx="4970463" cy="3727450"/>
          </a:xfrm>
          <a:prstGeom prst="rect">
            <a:avLst/>
          </a:prstGeom>
          <a:noFill/>
          <a:ln w="12700">
            <a:solidFill>
              <a:prstClr val="black"/>
            </a:solidFill>
          </a:ln>
        </p:spPr>
        <p:txBody>
          <a:bodyPr vert="horz" lIns="97512" tIns="48756" rIns="97512" bIns="48756"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7512" tIns="48756" rIns="97512" bIns="4875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445169"/>
            <a:ext cx="2949099" cy="497205"/>
          </a:xfrm>
          <a:prstGeom prst="rect">
            <a:avLst/>
          </a:prstGeom>
        </p:spPr>
        <p:txBody>
          <a:bodyPr vert="horz" lIns="97512" tIns="48756" rIns="97512" bIns="48756"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7512" tIns="48756" rIns="97512" bIns="48756" rtlCol="0" anchor="b"/>
          <a:lstStyle>
            <a:lvl1pPr algn="r">
              <a:defRPr sz="1300">
                <a:latin typeface="Arial" pitchFamily="34" charset="0"/>
              </a:defRPr>
            </a:lvl1pPr>
          </a:lstStyle>
          <a:p>
            <a:fld id="{5B43D19E-BFDB-4C92-8EDD-32EDDA8F41DF}" type="slidenum">
              <a:rPr lang="en-GB" smtClean="0"/>
              <a:pPr/>
              <a:t>‹nr.›</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746125"/>
            <a:ext cx="4953000" cy="3714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282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b="1" dirty="0"/>
              <a:t>[Note: Søjle 1 afspejler sig i solvensbekendtførelsen og basiskapitalbekendtgørelsen. Søjle 2 bliver afspejlet i </a:t>
            </a:r>
            <a:r>
              <a:rPr lang="da-DK" b="1" dirty="0" err="1"/>
              <a:t>Ledelsesesbekendtgørelsen</a:t>
            </a:r>
            <a:r>
              <a:rPr lang="da-DK" b="1" dirty="0"/>
              <a:t>, som MH skal snakke om lidt senere. Søjle 3 er den del at S II, som bliver mindst indført i FO –næsten slet ikke – da man i FO slipper for de meget omfangsrige QRT rapporteringsskemaer og for nogle omfattende solvensrapporter]. </a:t>
            </a:r>
            <a:endParaRPr lang="da-DK" dirty="0"/>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87139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[Note: I kender allerede modellen, for det er den der ligger til grund for QIS beregningerne, som de fleste af jer anvender i dag som grundlag for jeres ISB beregninger. Forskellen til Solvens I reglerne var at disse kun tog hensyn til forsikringsrisikoen – beregning på præmier, skader og hensættelser. S II modellen inddrager også investeringsrisici, modpartsrisici og operationelle risici. Desuden bliver forsikringsrisikoen beregnet meget på grundlag af mange flere parametre]</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213584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[Note: FO har altid tilstræbt at have regler svarende til DK. Begyndte derfor i 2014 et arbejde, der skulle føre frem til at Solvens II lignende regler blev implementeret i FO. Dog var opfattelsen på det tidspunkt den, at man skulle være forsigtig med, at indføre fuld Solvens II i FO, da FO ikke var medlem af EU.  Der skulle derimod indføres regler som svarede til situationen i DK 2015: SII var kendt, men ikke fuldt implementeret]. </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65933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14441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98018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82950CE8-6C9B-1C4A-9C1E-9E2C2E5C452C}" type="slidenum">
              <a:rPr lang="da-DK" smtClean="0"/>
              <a:t>15</a:t>
            </a:fld>
            <a:endParaRPr lang="da-DK"/>
          </a:p>
        </p:txBody>
      </p:sp>
    </p:spTree>
    <p:extLst>
      <p:ext uri="{BB962C8B-B14F-4D97-AF65-F5344CB8AC3E}">
        <p14:creationId xmlns:p14="http://schemas.microsoft.com/office/powerpoint/2010/main" val="59625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10478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340419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139968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143249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108111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20</a:t>
            </a:fld>
            <a:endParaRPr lang="en-GB" dirty="0"/>
          </a:p>
        </p:txBody>
      </p:sp>
    </p:spTree>
    <p:extLst>
      <p:ext uri="{BB962C8B-B14F-4D97-AF65-F5344CB8AC3E}">
        <p14:creationId xmlns:p14="http://schemas.microsoft.com/office/powerpoint/2010/main" val="91391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[Note: De hænger faktisk også sammen med ledelsesbekendtgørelsen, som vi skal tale om senere op dagen, men det kommer vi tilbage til om lidt]</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222618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[Note: FO har altid tilstræbt at have regler svarende til DK. Derfor var udgangspunktet, at alle ændringer i DK siden 2009 reglerne, skulle implementeres i FO.  Undervejs blev det dog vurderet, at nogle af ændringerne ikke var for komplekse i forhold til forholdene i FO] </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107399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92190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[Note slide 22, Nøgletal for liv: 19 nøgletal er reduceret til 8 nøgletal.  To årsager: Reduceret fordi, der er færre poster på balance, Derfor færre tal at regne forrentning på (nu kun EK og overskudskapital). Alle mulige former for ”grader” (bonusgrad, Kundekapitalgrad mv.) er også afskaffet.  Ditto afkast efter skat. Til gengæld skal der nu vises afkast på gennemsnitsrente hhv. markedsrente (Nyt N1 og N2).  Endvidere er introduceret et nyt nøgletal, der viser risiko på afkast på markedsrenteprodukter, jf. slide 24.]</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24</a:t>
            </a:fld>
            <a:endParaRPr lang="en-GB" dirty="0"/>
          </a:p>
        </p:txBody>
      </p:sp>
    </p:spTree>
    <p:extLst>
      <p:ext uri="{BB962C8B-B14F-4D97-AF65-F5344CB8AC3E}">
        <p14:creationId xmlns:p14="http://schemas.microsoft.com/office/powerpoint/2010/main" val="1830881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Nyt N1 og N2 Regnes som gammelt N1, men nu blot delt op på afkast på gennemsnitsrente hhv. markedsrente</a:t>
            </a:r>
          </a:p>
        </p:txBody>
      </p:sp>
      <p:sp>
        <p:nvSpPr>
          <p:cNvPr id="4" name="Slide Number Placeholder 3"/>
          <p:cNvSpPr>
            <a:spLocks noGrp="1"/>
          </p:cNvSpPr>
          <p:nvPr>
            <p:ph type="sldNum" sz="quarter" idx="10"/>
          </p:nvPr>
        </p:nvSpPr>
        <p:spPr/>
        <p:txBody>
          <a:bodyPr/>
          <a:lstStyle/>
          <a:p>
            <a:fld id="{5B43D19E-BFDB-4C92-8EDD-32EDDA8F41DF}" type="slidenum">
              <a:rPr lang="en-GB" smtClean="0"/>
              <a:pPr/>
              <a:t>25</a:t>
            </a:fld>
            <a:endParaRPr lang="en-GB" dirty="0"/>
          </a:p>
        </p:txBody>
      </p:sp>
    </p:spTree>
    <p:extLst>
      <p:ext uri="{BB962C8B-B14F-4D97-AF65-F5344CB8AC3E}">
        <p14:creationId xmlns:p14="http://schemas.microsoft.com/office/powerpoint/2010/main" val="20295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Her ser vi et praktisk</a:t>
            </a:r>
            <a:r>
              <a:rPr lang="da-DK" baseline="0" dirty="0" smtClean="0"/>
              <a:t> eksempel [fra Pensiondanmark]. Bemærk N1 og N2 er kun for 2016 – kunne ikke beregne for tidligere år. </a:t>
            </a:r>
          </a:p>
          <a:p>
            <a:pPr defTabSz="922447">
              <a:defRPr/>
            </a:pPr>
            <a:r>
              <a:rPr lang="da-DK" baseline="0" dirty="0" smtClean="0"/>
              <a:t>Her ser vi også et spændende nyt nøgletal, nemlig N3, </a:t>
            </a:r>
            <a:r>
              <a:rPr lang="fo-FO" dirty="0" smtClean="0"/>
              <a:t>Risiko på afkast relateret til markedsrenteprodukter. Den er på 3,8.</a:t>
            </a:r>
            <a:r>
              <a:rPr lang="fo-FO" baseline="0" dirty="0" smtClean="0"/>
              <a:t> Er det høj eller lav risiko? </a:t>
            </a:r>
          </a:p>
          <a:p>
            <a:pPr defTabSz="922447">
              <a:defRPr/>
            </a:pPr>
            <a:r>
              <a:rPr lang="fo-FO" baseline="0" dirty="0" smtClean="0"/>
              <a:t>Ja lad os de på på, hvad N# betyder, og hvordan N3 er opgjort. </a:t>
            </a:r>
            <a:endParaRPr lang="fo-FO" dirty="0" smtClean="0"/>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26</a:t>
            </a:fld>
            <a:endParaRPr lang="en-GB" dirty="0"/>
          </a:p>
        </p:txBody>
      </p:sp>
    </p:spTree>
    <p:extLst>
      <p:ext uri="{BB962C8B-B14F-4D97-AF65-F5344CB8AC3E}">
        <p14:creationId xmlns:p14="http://schemas.microsoft.com/office/powerpoint/2010/main" val="408356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For at få en meningsfyldt sammenligning af afkast på markedsrenteprodukter, skal den risiko, som selskabet har taget på vegne af forsikringstagerne/medlemmerne også kendes. Det er det N3 (Risiko på afkast til markedsrenteprodukter) går ud på.  Risikoen måles som standardafvigelsen (SD) på det månedlige afkast relateret til markedsrenteprodukter over de seneste 36 måneder. SD omsættes til et enkelt tal på en skala fra 1 til 7, jf. oversættelsestabellen i slide 24.  </a:t>
            </a:r>
          </a:p>
          <a:p>
            <a:pPr defTabSz="922447">
              <a:defRPr/>
            </a:pPr>
            <a:endParaRPr lang="da-DK" dirty="0"/>
          </a:p>
          <a:p>
            <a:r>
              <a:rPr lang="da-DK" dirty="0" smtClean="0"/>
              <a:t>NB: § 101</a:t>
            </a:r>
            <a:r>
              <a:rPr lang="da-DK" baseline="0" dirty="0" smtClean="0"/>
              <a:t> kræver at afkast og risiko </a:t>
            </a:r>
            <a:r>
              <a:rPr lang="da-DK" dirty="0"/>
              <a:t>yderligere specificeres på aldersgrupper og ”benævnt” risiko i en særlig note.  Det kommer vi lige tilbage til. </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27</a:t>
            </a:fld>
            <a:endParaRPr lang="en-GB" dirty="0"/>
          </a:p>
        </p:txBody>
      </p:sp>
    </p:spTree>
    <p:extLst>
      <p:ext uri="{BB962C8B-B14F-4D97-AF65-F5344CB8AC3E}">
        <p14:creationId xmlns:p14="http://schemas.microsoft.com/office/powerpoint/2010/main" val="775785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Her er definitionen og beregningsformlen. </a:t>
            </a:r>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28</a:t>
            </a:fld>
            <a:endParaRPr lang="en-GB" dirty="0"/>
          </a:p>
        </p:txBody>
      </p:sp>
    </p:spTree>
    <p:extLst>
      <p:ext uri="{BB962C8B-B14F-4D97-AF65-F5344CB8AC3E}">
        <p14:creationId xmlns:p14="http://schemas.microsoft.com/office/powerpoint/2010/main" val="1144021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Som nævnt</a:t>
            </a:r>
            <a:r>
              <a:rPr lang="da-DK" baseline="0" dirty="0" smtClean="0"/>
              <a:t> skal der ikke kun opgøres ét tal for risikoen.  § 101 kræver, at afkast og risiko </a:t>
            </a:r>
            <a:r>
              <a:rPr lang="da-DK" dirty="0"/>
              <a:t>yderligere specificeres på aldersgrupper og ”benævnt” risiko i en særlig note. </a:t>
            </a:r>
          </a:p>
        </p:txBody>
      </p:sp>
      <p:sp>
        <p:nvSpPr>
          <p:cNvPr id="4" name="Slide Number Placeholder 3"/>
          <p:cNvSpPr>
            <a:spLocks noGrp="1"/>
          </p:cNvSpPr>
          <p:nvPr>
            <p:ph type="sldNum" sz="quarter" idx="10"/>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87210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619011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447">
              <a:defRPr/>
            </a:pPr>
            <a:r>
              <a:rPr lang="da-DK" dirty="0"/>
              <a:t>Nyt nøgletal N7. Overskudskapital er defineret som den del af den akkumulerede fortjeneste, som ikke er afsat til udlodning til forsikringstagerne og de begunstigede, og dermed ikke anses for at være en forsikringsforpligtelse. Særlige bonushensættelser (type B) anses som overskudskapital. Beregnes analogt med EK forrentning. </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3664796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31</a:t>
            </a:fld>
            <a:endParaRPr lang="en-GB" dirty="0"/>
          </a:p>
        </p:txBody>
      </p:sp>
    </p:spTree>
    <p:extLst>
      <p:ext uri="{BB962C8B-B14F-4D97-AF65-F5344CB8AC3E}">
        <p14:creationId xmlns:p14="http://schemas.microsoft.com/office/powerpoint/2010/main" val="3613188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32</a:t>
            </a:fld>
            <a:endParaRPr lang="en-GB" dirty="0"/>
          </a:p>
        </p:txBody>
      </p:sp>
    </p:spTree>
    <p:extLst>
      <p:ext uri="{BB962C8B-B14F-4D97-AF65-F5344CB8AC3E}">
        <p14:creationId xmlns:p14="http://schemas.microsoft.com/office/powerpoint/2010/main" val="1142883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33</a:t>
            </a:fld>
            <a:endParaRPr lang="en-GB" dirty="0"/>
          </a:p>
        </p:txBody>
      </p:sp>
    </p:spTree>
    <p:extLst>
      <p:ext uri="{BB962C8B-B14F-4D97-AF65-F5344CB8AC3E}">
        <p14:creationId xmlns:p14="http://schemas.microsoft.com/office/powerpoint/2010/main" val="4096277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34</a:t>
            </a:fld>
            <a:endParaRPr lang="en-GB" dirty="0"/>
          </a:p>
        </p:txBody>
      </p:sp>
    </p:spTree>
    <p:extLst>
      <p:ext uri="{BB962C8B-B14F-4D97-AF65-F5344CB8AC3E}">
        <p14:creationId xmlns:p14="http://schemas.microsoft.com/office/powerpoint/2010/main" val="2486891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[Note: De hænger faktisk også sammen med ledelsesbekendtgørelsen, som vi skal tale om senere op dagen, men det kommer vi tilbage til om lidt]</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35</a:t>
            </a:fld>
            <a:endParaRPr lang="en-GB" dirty="0"/>
          </a:p>
        </p:txBody>
      </p:sp>
    </p:spTree>
    <p:extLst>
      <p:ext uri="{BB962C8B-B14F-4D97-AF65-F5344CB8AC3E}">
        <p14:creationId xmlns:p14="http://schemas.microsoft.com/office/powerpoint/2010/main" val="178106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36</a:t>
            </a:fld>
            <a:endParaRPr lang="en-GB" dirty="0"/>
          </a:p>
        </p:txBody>
      </p:sp>
    </p:spTree>
    <p:extLst>
      <p:ext uri="{BB962C8B-B14F-4D97-AF65-F5344CB8AC3E}">
        <p14:creationId xmlns:p14="http://schemas.microsoft.com/office/powerpoint/2010/main" val="1226382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387000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590550" y="773113"/>
            <a:ext cx="5149850" cy="3862387"/>
          </a:xfrm>
        </p:spPr>
      </p:sp>
      <p:sp>
        <p:nvSpPr>
          <p:cNvPr id="3" name="Pladsholder til noter 2"/>
          <p:cNvSpPr>
            <a:spLocks noGrp="1"/>
          </p:cNvSpPr>
          <p:nvPr>
            <p:ph type="body" idx="1"/>
          </p:nvPr>
        </p:nvSpPr>
        <p:spPr/>
        <p:txBody>
          <a:bodyPr>
            <a:normAutofit/>
          </a:bodyPr>
          <a:lstStyle/>
          <a:p>
            <a:pPr defTabSz="930933">
              <a:defRPr/>
            </a:pPr>
            <a:endParaRPr lang="fo-FO" dirty="0"/>
          </a:p>
        </p:txBody>
      </p:sp>
      <p:sp>
        <p:nvSpPr>
          <p:cNvPr id="4" name="Pladsholder til diasnummer 3"/>
          <p:cNvSpPr>
            <a:spLocks noGrp="1"/>
          </p:cNvSpPr>
          <p:nvPr>
            <p:ph type="sldNum" sz="quarter" idx="10"/>
          </p:nvPr>
        </p:nvSpPr>
        <p:spPr/>
        <p:txBody>
          <a:bodyPr/>
          <a:lstStyle/>
          <a:p>
            <a:fld id="{B5548352-B45E-40EA-A83A-9C82673E1520}" type="slidenum">
              <a:rPr lang="da-DK" smtClean="0">
                <a:solidFill>
                  <a:prstClr val="black"/>
                </a:solidFill>
              </a:rPr>
              <a:pPr/>
              <a:t>38</a:t>
            </a:fld>
            <a:endParaRPr lang="da-DK">
              <a:solidFill>
                <a:prstClr val="black"/>
              </a:solidFill>
            </a:endParaRPr>
          </a:p>
        </p:txBody>
      </p:sp>
    </p:spTree>
    <p:extLst>
      <p:ext uri="{BB962C8B-B14F-4D97-AF65-F5344CB8AC3E}">
        <p14:creationId xmlns:p14="http://schemas.microsoft.com/office/powerpoint/2010/main" val="789209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38920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[Note: De hænger faktisk også sammen med ledelsesbekendtgørelsen, som vi skal tale om senere op dagen, men det kommer vi tilbage til om lidt]</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27025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93400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211018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114265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 </a:t>
            </a:r>
          </a:p>
          <a:p>
            <a:r>
              <a:rPr lang="da-DK" dirty="0"/>
              <a:t>[Note: De nuværende FO regler og de daværende DK-regler var præget af, at de detaljerede S II regler ikke var færdigudviklede.  Derfor var det nødvendigt, at bevare S I reglerne, men disse regler blev suppleret med krav om ISB. Der var imidlertid ikke en entydig model for ”ISB – kun nogle hovedregler (om f.eks. </a:t>
            </a:r>
            <a:r>
              <a:rPr lang="da-DK" dirty="0" err="1"/>
              <a:t>konfidensinterval</a:t>
            </a:r>
            <a:r>
              <a:rPr lang="da-DK" dirty="0"/>
              <a:t>  - forklares) – og så QIS beregningerne]. </a:t>
            </a:r>
          </a:p>
          <a:p>
            <a:endParaRPr lang="da-DK"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418637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2041387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wmf"/><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wmf"/><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5.wmf"/><Relationship Id="rId1" Type="http://schemas.openxmlformats.org/officeDocument/2006/relationships/slideMaster" Target="../slideMasters/slideMaster3.xml"/><Relationship Id="rId4" Type="http://schemas.openxmlformats.org/officeDocument/2006/relationships/image" Target="../media/image1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2.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4.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fld id="{E7383FCF-9924-48F0-932D-A3FD562A2EB6}" type="datetime1">
              <a:rPr lang="da-DK" smtClean="0"/>
              <a:t>20-09-2017</a:t>
            </a:fld>
            <a:endParaRPr lang="en-US" dirty="0"/>
          </a:p>
        </p:txBody>
      </p:sp>
      <p:sp>
        <p:nvSpPr>
          <p:cNvPr id="12" name="Footer Placeholder 11"/>
          <p:cNvSpPr>
            <a:spLocks noGrp="1"/>
          </p:cNvSpPr>
          <p:nvPr>
            <p:ph type="ftr" sz="quarter" idx="15"/>
          </p:nvPr>
        </p:nvSpPr>
        <p:spPr/>
        <p:txBody>
          <a:bodyPr/>
          <a:lstStyle/>
          <a:p>
            <a:r>
              <a:rPr lang="en-GB" smtClean="0"/>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fld id="{CF57628B-682E-4E07-9EA6-911E76FC0807}" type="datetime1">
              <a:rPr lang="da-DK" smtClean="0"/>
              <a:t>20-09-2017</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DEB149AD-A0D6-4846-B521-C5FAACA7C8E0}"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DDCC3C64-FD84-4060-90F5-C5B557A47167}"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46357F82-D37A-4878-B31A-3052064720D4}"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5F04D4FD-260B-4E02-ADE0-8E8B243146CD}"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anel Cover Page 1/2">
    <p:spTree>
      <p:nvGrpSpPr>
        <p:cNvPr id="1" name=""/>
        <p:cNvGrpSpPr/>
        <p:nvPr/>
      </p:nvGrpSpPr>
      <p:grpSpPr>
        <a:xfrm>
          <a:off x="0" y="0"/>
          <a:ext cx="0" cy="0"/>
          <a:chOff x="0" y="0"/>
          <a:chExt cx="0" cy="0"/>
        </a:xfrm>
      </p:grpSpPr>
      <p:sp>
        <p:nvSpPr>
          <p:cNvPr id="37" name="Rectangle 36"/>
          <p:cNvSpPr/>
          <p:nvPr userDrawn="1"/>
        </p:nvSpPr>
        <p:spPr bwMode="white">
          <a:xfrm>
            <a:off x="507700" y="6426700"/>
            <a:ext cx="499306" cy="116628"/>
          </a:xfrm>
          <a:prstGeom prst="rect">
            <a:avLst/>
          </a:prstGeom>
          <a:solidFill>
            <a:schemeClr val="bg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1557" tIns="61557" rIns="61557" bIns="61557" rtlCol="0" anchor="ctr"/>
          <a:lstStyle/>
          <a:p>
            <a:pPr algn="ctr" defTabSz="891760"/>
            <a:endParaRPr lang="en-GB" sz="855" b="1" dirty="0" smtClean="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2"/>
            <a:ext cx="9147103" cy="6859438"/>
          </a:xfrm>
          <a:prstGeom prst="rect">
            <a:avLst/>
          </a:prstGeom>
        </p:spPr>
      </p:pic>
      <p:sp>
        <p:nvSpPr>
          <p:cNvPr id="5" name="Freeform 5"/>
          <p:cNvSpPr>
            <a:spLocks/>
          </p:cNvSpPr>
          <p:nvPr userDrawn="1"/>
        </p:nvSpPr>
        <p:spPr bwMode="auto">
          <a:xfrm>
            <a:off x="370593" y="534038"/>
            <a:ext cx="4617577" cy="3452337"/>
          </a:xfrm>
          <a:custGeom>
            <a:avLst/>
            <a:gdLst>
              <a:gd name="T0" fmla="*/ 3175 w 3175"/>
              <a:gd name="T1" fmla="*/ 2238 h 2238"/>
              <a:gd name="T2" fmla="*/ 3175 w 3175"/>
              <a:gd name="T3" fmla="*/ 0 h 2238"/>
              <a:gd name="T4" fmla="*/ 0 w 3175"/>
              <a:gd name="T5" fmla="*/ 559 h 2238"/>
              <a:gd name="T6" fmla="*/ 0 w 3175"/>
              <a:gd name="T7" fmla="*/ 2238 h 2238"/>
              <a:gd name="T8" fmla="*/ 3175 w 3175"/>
              <a:gd name="T9" fmla="*/ 2238 h 2238"/>
            </a:gdLst>
            <a:ahLst/>
            <a:cxnLst>
              <a:cxn ang="0">
                <a:pos x="T0" y="T1"/>
              </a:cxn>
              <a:cxn ang="0">
                <a:pos x="T2" y="T3"/>
              </a:cxn>
              <a:cxn ang="0">
                <a:pos x="T4" y="T5"/>
              </a:cxn>
              <a:cxn ang="0">
                <a:pos x="T6" y="T7"/>
              </a:cxn>
              <a:cxn ang="0">
                <a:pos x="T8" y="T9"/>
              </a:cxn>
            </a:cxnLst>
            <a:rect l="0" t="0" r="r" b="b"/>
            <a:pathLst>
              <a:path w="3175" h="2238">
                <a:moveTo>
                  <a:pt x="3175" y="2238"/>
                </a:moveTo>
                <a:lnTo>
                  <a:pt x="3175" y="0"/>
                </a:lnTo>
                <a:lnTo>
                  <a:pt x="0" y="559"/>
                </a:lnTo>
                <a:lnTo>
                  <a:pt x="0" y="2238"/>
                </a:lnTo>
                <a:lnTo>
                  <a:pt x="3175" y="2238"/>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7" tIns="39089" rIns="78177" bIns="39089" numCol="1" anchor="t" anchorCtr="0" compatLnSpc="1">
            <a:prstTxWarp prst="textNoShape">
              <a:avLst/>
            </a:prstTxWarp>
          </a:bodyPr>
          <a:lstStyle/>
          <a:p>
            <a:pPr defTabSz="891760"/>
            <a:endParaRPr lang="en-GB" sz="1539" dirty="0">
              <a:solidFill>
                <a:prstClr val="black"/>
              </a:solidFill>
            </a:endParaRPr>
          </a:p>
        </p:txBody>
      </p:sp>
      <p:sp>
        <p:nvSpPr>
          <p:cNvPr id="2" name="Title 1"/>
          <p:cNvSpPr>
            <a:spLocks noGrp="1"/>
          </p:cNvSpPr>
          <p:nvPr>
            <p:ph type="ctrTitle"/>
          </p:nvPr>
        </p:nvSpPr>
        <p:spPr bwMode="gray">
          <a:xfrm>
            <a:off x="507743" y="1665612"/>
            <a:ext cx="4340523" cy="398153"/>
          </a:xfrm>
          <a:ln algn="ctr"/>
        </p:spPr>
        <p:txBody>
          <a:bodyPr vert="horz" lIns="0" tIns="0" rIns="0" bIns="0" rtlCol="0" anchor="t" anchorCtr="0">
            <a:noAutofit/>
          </a:bodyPr>
          <a:lstStyle>
            <a:lvl1pPr>
              <a:defRPr kumimoji="0" lang="en-GB" sz="2052" b="1" i="0" u="none" strike="noStrike" kern="1200" cap="none" spc="0" normalizeH="0" baseline="0" noProof="0" dirty="0" smtClean="0">
                <a:ln>
                  <a:noFill/>
                </a:ln>
                <a:solidFill>
                  <a:srgbClr val="404040"/>
                </a:solidFill>
                <a:effectLst/>
                <a:uLnTx/>
                <a:uFillTx/>
                <a:latin typeface="+mj-lt"/>
                <a:ea typeface="+mj-ea"/>
                <a:cs typeface="+mj-cs"/>
              </a:defRPr>
            </a:lvl1pPr>
          </a:lstStyle>
          <a:p>
            <a:pPr marL="0" marR="0" lvl="0" indent="0" algn="l" defTabSz="89176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GB" dirty="0"/>
          </a:p>
        </p:txBody>
      </p:sp>
      <p:sp>
        <p:nvSpPr>
          <p:cNvPr id="96" name="Text Placeholder 95"/>
          <p:cNvSpPr>
            <a:spLocks noGrp="1"/>
          </p:cNvSpPr>
          <p:nvPr>
            <p:ph type="body" sz="quarter" idx="10" hasCustomPrompt="1"/>
          </p:nvPr>
        </p:nvSpPr>
        <p:spPr bwMode="gray">
          <a:xfrm>
            <a:off x="507698" y="2841205"/>
            <a:ext cx="4340523" cy="184301"/>
          </a:xfrm>
        </p:spPr>
        <p:txBody>
          <a:bodyPr wrap="none" lIns="0" rIns="0" anchor="ctr" anchorCtr="0"/>
          <a:lstStyle>
            <a:lvl1pPr>
              <a:defRPr>
                <a:solidFill>
                  <a:srgbClr val="404040"/>
                </a:solidFill>
              </a:defRPr>
            </a:lvl1pPr>
          </a:lstStyle>
          <a:p>
            <a:pPr lvl="0"/>
            <a:r>
              <a:rPr lang="en-US" dirty="0" smtClean="0"/>
              <a:t>Date</a:t>
            </a:r>
          </a:p>
        </p:txBody>
      </p:sp>
      <p:sp>
        <p:nvSpPr>
          <p:cNvPr id="67" name="Subtitle 2"/>
          <p:cNvSpPr>
            <a:spLocks noGrp="1"/>
          </p:cNvSpPr>
          <p:nvPr>
            <p:ph type="subTitle" idx="1"/>
          </p:nvPr>
        </p:nvSpPr>
        <p:spPr bwMode="gray">
          <a:xfrm>
            <a:off x="507700" y="2228914"/>
            <a:ext cx="4340523" cy="489549"/>
          </a:xfrm>
          <a:ln>
            <a:noFill/>
          </a:ln>
        </p:spPr>
        <p:txBody>
          <a:bodyPr vert="horz" lIns="0" tIns="0" rIns="0" bIns="0" rtlCol="0" anchor="t" anchorCtr="0">
            <a:noAutofit/>
          </a:bodyPr>
          <a:lstStyle>
            <a:lvl1pPr marL="0" indent="0" algn="l">
              <a:buNone/>
              <a:defRPr kumimoji="0" lang="en-GB" sz="1539" b="0" i="0" u="none" strike="noStrike" kern="1200" cap="none" spc="0" normalizeH="0" baseline="0" noProof="0" dirty="0" smtClean="0">
                <a:ln>
                  <a:noFill/>
                </a:ln>
                <a:solidFill>
                  <a:srgbClr val="404040"/>
                </a:solidFill>
                <a:effectLst/>
                <a:uLnTx/>
                <a:uFillTx/>
                <a:latin typeface="+mn-lt"/>
                <a:ea typeface="+mn-ea"/>
                <a:cs typeface="+mn-cs"/>
              </a:defRPr>
            </a:lvl1pPr>
            <a:lvl2pPr marL="445880" indent="0" algn="ctr">
              <a:buNone/>
              <a:defRPr>
                <a:solidFill>
                  <a:schemeClr val="tx1">
                    <a:tint val="75000"/>
                  </a:schemeClr>
                </a:solidFill>
              </a:defRPr>
            </a:lvl2pPr>
            <a:lvl3pPr marL="891760" indent="0" algn="ctr">
              <a:buNone/>
              <a:defRPr>
                <a:solidFill>
                  <a:schemeClr val="tx1">
                    <a:tint val="75000"/>
                  </a:schemeClr>
                </a:solidFill>
              </a:defRPr>
            </a:lvl3pPr>
            <a:lvl4pPr marL="1337640" indent="0" algn="ctr">
              <a:buNone/>
              <a:defRPr>
                <a:solidFill>
                  <a:schemeClr val="tx1">
                    <a:tint val="75000"/>
                  </a:schemeClr>
                </a:solidFill>
              </a:defRPr>
            </a:lvl4pPr>
            <a:lvl5pPr marL="1783520" indent="0" algn="ctr">
              <a:buNone/>
              <a:defRPr>
                <a:solidFill>
                  <a:schemeClr val="tx1">
                    <a:tint val="75000"/>
                  </a:schemeClr>
                </a:solidFill>
              </a:defRPr>
            </a:lvl5pPr>
            <a:lvl6pPr marL="2229399" indent="0" algn="ctr">
              <a:buNone/>
              <a:defRPr>
                <a:solidFill>
                  <a:schemeClr val="tx1">
                    <a:tint val="75000"/>
                  </a:schemeClr>
                </a:solidFill>
              </a:defRPr>
            </a:lvl6pPr>
            <a:lvl7pPr marL="2675280" indent="0" algn="ctr">
              <a:buNone/>
              <a:defRPr>
                <a:solidFill>
                  <a:schemeClr val="tx1">
                    <a:tint val="75000"/>
                  </a:schemeClr>
                </a:solidFill>
              </a:defRPr>
            </a:lvl7pPr>
            <a:lvl8pPr marL="3121159" indent="0" algn="ctr">
              <a:buNone/>
              <a:defRPr>
                <a:solidFill>
                  <a:schemeClr val="tx1">
                    <a:tint val="75000"/>
                  </a:schemeClr>
                </a:solidFill>
              </a:defRPr>
            </a:lvl8pPr>
            <a:lvl9pPr marL="3567039" indent="0" algn="ctr">
              <a:buNone/>
              <a:defRPr>
                <a:solidFill>
                  <a:schemeClr val="tx1">
                    <a:tint val="75000"/>
                  </a:schemeClr>
                </a:solidFill>
              </a:defRPr>
            </a:lvl9pPr>
          </a:lstStyle>
          <a:p>
            <a:pPr marL="0" marR="0" lvl="0" indent="0" algn="l" defTabSz="891760" rtl="0" eaLnBrk="1" fontAlgn="auto" latinLnBrk="0" hangingPunct="1">
              <a:lnSpc>
                <a:spcPct val="90000"/>
              </a:lnSpc>
              <a:spcBef>
                <a:spcPts val="0"/>
              </a:spcBef>
              <a:spcAft>
                <a:spcPct val="0"/>
              </a:spcAft>
              <a:buClrTx/>
              <a:buSzTx/>
              <a:buFont typeface="Arial" pitchFamily="34" charset="0"/>
              <a:buNone/>
              <a:tabLst/>
              <a:defRPr/>
            </a:pPr>
            <a:r>
              <a:rPr lang="en-US" dirty="0" smtClean="0"/>
              <a:t>Click to edit Master subtitle style</a:t>
            </a:r>
            <a:endParaRPr lang="en-GB" dirty="0"/>
          </a:p>
        </p:txBody>
      </p:sp>
      <p:sp>
        <p:nvSpPr>
          <p:cNvPr id="6" name="AutoShape 3"/>
          <p:cNvSpPr>
            <a:spLocks noChangeAspect="1" noChangeArrowheads="1" noTextEdit="1"/>
          </p:cNvSpPr>
          <p:nvPr userDrawn="1"/>
        </p:nvSpPr>
        <p:spPr bwMode="auto">
          <a:xfrm>
            <a:off x="7848962" y="5320243"/>
            <a:ext cx="923088" cy="114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7" tIns="39089" rIns="78177" bIns="39089" numCol="1" anchor="t" anchorCtr="0" compatLnSpc="1">
            <a:prstTxWarp prst="textNoShape">
              <a:avLst/>
            </a:prstTxWarp>
          </a:bodyPr>
          <a:lstStyle/>
          <a:p>
            <a:pPr defTabSz="891760"/>
            <a:endParaRPr lang="en-IN" sz="1539" dirty="0">
              <a:solidFill>
                <a:prstClr val="black"/>
              </a:solidFill>
            </a:endParaRPr>
          </a:p>
        </p:txBody>
      </p:sp>
      <p:sp>
        <p:nvSpPr>
          <p:cNvPr id="7" name="Freeform 5"/>
          <p:cNvSpPr>
            <a:spLocks/>
          </p:cNvSpPr>
          <p:nvPr userDrawn="1"/>
        </p:nvSpPr>
        <p:spPr bwMode="auto">
          <a:xfrm>
            <a:off x="7847605" y="5320242"/>
            <a:ext cx="739828" cy="286530"/>
          </a:xfrm>
          <a:custGeom>
            <a:avLst/>
            <a:gdLst>
              <a:gd name="T0" fmla="*/ 545 w 545"/>
              <a:gd name="T1" fmla="*/ 0 h 199"/>
              <a:gd name="T2" fmla="*/ 0 w 545"/>
              <a:gd name="T3" fmla="*/ 199 h 199"/>
              <a:gd name="T4" fmla="*/ 545 w 545"/>
              <a:gd name="T5" fmla="*/ 103 h 199"/>
              <a:gd name="T6" fmla="*/ 545 w 545"/>
              <a:gd name="T7" fmla="*/ 0 h 199"/>
            </a:gdLst>
            <a:ahLst/>
            <a:cxnLst>
              <a:cxn ang="0">
                <a:pos x="T0" y="T1"/>
              </a:cxn>
              <a:cxn ang="0">
                <a:pos x="T2" y="T3"/>
              </a:cxn>
              <a:cxn ang="0">
                <a:pos x="T4" y="T5"/>
              </a:cxn>
              <a:cxn ang="0">
                <a:pos x="T6" y="T7"/>
              </a:cxn>
            </a:cxnLst>
            <a:rect l="0" t="0" r="r" b="b"/>
            <a:pathLst>
              <a:path w="545" h="199">
                <a:moveTo>
                  <a:pt x="545" y="0"/>
                </a:moveTo>
                <a:lnTo>
                  <a:pt x="0" y="199"/>
                </a:lnTo>
                <a:lnTo>
                  <a:pt x="545" y="103"/>
                </a:lnTo>
                <a:lnTo>
                  <a:pt x="545"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7" tIns="39089" rIns="78177" bIns="39089" numCol="1" anchor="t" anchorCtr="0" compatLnSpc="1">
            <a:prstTxWarp prst="textNoShape">
              <a:avLst/>
            </a:prstTxWarp>
          </a:bodyPr>
          <a:lstStyle/>
          <a:p>
            <a:pPr defTabSz="891760"/>
            <a:endParaRPr lang="en-IN" sz="1539" dirty="0">
              <a:solidFill>
                <a:prstClr val="black"/>
              </a:solidFill>
            </a:endParaRPr>
          </a:p>
        </p:txBody>
      </p:sp>
      <p:sp>
        <p:nvSpPr>
          <p:cNvPr id="8" name="Freeform 6"/>
          <p:cNvSpPr>
            <a:spLocks noEditPoints="1"/>
          </p:cNvSpPr>
          <p:nvPr userDrawn="1"/>
        </p:nvSpPr>
        <p:spPr bwMode="auto">
          <a:xfrm>
            <a:off x="7847605" y="5726280"/>
            <a:ext cx="923088" cy="741523"/>
          </a:xfrm>
          <a:custGeom>
            <a:avLst/>
            <a:gdLst>
              <a:gd name="T0" fmla="*/ 699 w 1299"/>
              <a:gd name="T1" fmla="*/ 527 h 985"/>
              <a:gd name="T2" fmla="*/ 167 w 1299"/>
              <a:gd name="T3" fmla="*/ 208 h 985"/>
              <a:gd name="T4" fmla="*/ 430 w 1299"/>
              <a:gd name="T5" fmla="*/ 406 h 985"/>
              <a:gd name="T6" fmla="*/ 971 w 1299"/>
              <a:gd name="T7" fmla="*/ 947 h 985"/>
              <a:gd name="T8" fmla="*/ 417 w 1299"/>
              <a:gd name="T9" fmla="*/ 829 h 985"/>
              <a:gd name="T10" fmla="*/ 592 w 1299"/>
              <a:gd name="T11" fmla="*/ 882 h 985"/>
              <a:gd name="T12" fmla="*/ 571 w 1299"/>
              <a:gd name="T13" fmla="*/ 851 h 985"/>
              <a:gd name="T14" fmla="*/ 569 w 1299"/>
              <a:gd name="T15" fmla="*/ 985 h 985"/>
              <a:gd name="T16" fmla="*/ 438 w 1299"/>
              <a:gd name="T17" fmla="*/ 947 h 985"/>
              <a:gd name="T18" fmla="*/ 496 w 1299"/>
              <a:gd name="T19" fmla="*/ 947 h 985"/>
              <a:gd name="T20" fmla="*/ 354 w 1299"/>
              <a:gd name="T21" fmla="*/ 947 h 985"/>
              <a:gd name="T22" fmla="*/ 322 w 1299"/>
              <a:gd name="T23" fmla="*/ 889 h 985"/>
              <a:gd name="T24" fmla="*/ 842 w 1299"/>
              <a:gd name="T25" fmla="*/ 873 h 985"/>
              <a:gd name="T26" fmla="*/ 842 w 1299"/>
              <a:gd name="T27" fmla="*/ 851 h 985"/>
              <a:gd name="T28" fmla="*/ 728 w 1299"/>
              <a:gd name="T29" fmla="*/ 909 h 985"/>
              <a:gd name="T30" fmla="*/ 709 w 1299"/>
              <a:gd name="T31" fmla="*/ 911 h 985"/>
              <a:gd name="T32" fmla="*/ 772 w 1299"/>
              <a:gd name="T33" fmla="*/ 853 h 985"/>
              <a:gd name="T34" fmla="*/ 922 w 1299"/>
              <a:gd name="T35" fmla="*/ 854 h 985"/>
              <a:gd name="T36" fmla="*/ 171 w 1299"/>
              <a:gd name="T37" fmla="*/ 873 h 985"/>
              <a:gd name="T38" fmla="*/ 171 w 1299"/>
              <a:gd name="T39" fmla="*/ 851 h 985"/>
              <a:gd name="T40" fmla="*/ 56 w 1299"/>
              <a:gd name="T41" fmla="*/ 909 h 985"/>
              <a:gd name="T42" fmla="*/ 37 w 1299"/>
              <a:gd name="T43" fmla="*/ 911 h 985"/>
              <a:gd name="T44" fmla="*/ 101 w 1299"/>
              <a:gd name="T45" fmla="*/ 853 h 985"/>
              <a:gd name="T46" fmla="*/ 250 w 1299"/>
              <a:gd name="T47" fmla="*/ 854 h 985"/>
              <a:gd name="T48" fmla="*/ 1052 w 1299"/>
              <a:gd name="T49" fmla="*/ 873 h 985"/>
              <a:gd name="T50" fmla="*/ 1047 w 1299"/>
              <a:gd name="T51" fmla="*/ 949 h 985"/>
              <a:gd name="T52" fmla="*/ 433 w 1299"/>
              <a:gd name="T53" fmla="*/ 665 h 985"/>
              <a:gd name="T54" fmla="*/ 433 w 1299"/>
              <a:gd name="T55" fmla="*/ 690 h 985"/>
              <a:gd name="T56" fmla="*/ 226 w 1299"/>
              <a:gd name="T57" fmla="*/ 677 h 985"/>
              <a:gd name="T58" fmla="*/ 1261 w 1299"/>
              <a:gd name="T59" fmla="*/ 784 h 985"/>
              <a:gd name="T60" fmla="*/ 1293 w 1299"/>
              <a:gd name="T61" fmla="*/ 716 h 985"/>
              <a:gd name="T62" fmla="*/ 1021 w 1299"/>
              <a:gd name="T63" fmla="*/ 690 h 985"/>
              <a:gd name="T64" fmla="*/ 1044 w 1299"/>
              <a:gd name="T65" fmla="*/ 751 h 985"/>
              <a:gd name="T66" fmla="*/ 1131 w 1299"/>
              <a:gd name="T67" fmla="*/ 781 h 985"/>
              <a:gd name="T68" fmla="*/ 1087 w 1299"/>
              <a:gd name="T69" fmla="*/ 666 h 985"/>
              <a:gd name="T70" fmla="*/ 1166 w 1299"/>
              <a:gd name="T71" fmla="*/ 727 h 985"/>
              <a:gd name="T72" fmla="*/ 1223 w 1299"/>
              <a:gd name="T73" fmla="*/ 744 h 985"/>
              <a:gd name="T74" fmla="*/ 943 w 1299"/>
              <a:gd name="T75" fmla="*/ 727 h 985"/>
              <a:gd name="T76" fmla="*/ 1000 w 1299"/>
              <a:gd name="T77" fmla="*/ 744 h 985"/>
              <a:gd name="T78" fmla="*/ 709 w 1299"/>
              <a:gd name="T79" fmla="*/ 753 h 985"/>
              <a:gd name="T80" fmla="*/ 727 w 1299"/>
              <a:gd name="T81" fmla="*/ 706 h 985"/>
              <a:gd name="T82" fmla="*/ 743 w 1299"/>
              <a:gd name="T83" fmla="*/ 784 h 985"/>
              <a:gd name="T84" fmla="*/ 608 w 1299"/>
              <a:gd name="T85" fmla="*/ 755 h 985"/>
              <a:gd name="T86" fmla="*/ 550 w 1299"/>
              <a:gd name="T87" fmla="*/ 736 h 985"/>
              <a:gd name="T88" fmla="*/ 585 w 1299"/>
              <a:gd name="T89" fmla="*/ 822 h 985"/>
              <a:gd name="T90" fmla="*/ 867 w 1299"/>
              <a:gd name="T91" fmla="*/ 764 h 985"/>
              <a:gd name="T92" fmla="*/ 827 w 1299"/>
              <a:gd name="T93" fmla="*/ 665 h 985"/>
              <a:gd name="T94" fmla="*/ 350 w 1299"/>
              <a:gd name="T95" fmla="*/ 764 h 985"/>
              <a:gd name="T96" fmla="*/ 345 w 1299"/>
              <a:gd name="T97" fmla="*/ 688 h 985"/>
              <a:gd name="T98" fmla="*/ 366 w 1299"/>
              <a:gd name="T99" fmla="*/ 663 h 985"/>
              <a:gd name="T100" fmla="*/ 269 w 1299"/>
              <a:gd name="T101" fmla="*/ 663 h 985"/>
              <a:gd name="T102" fmla="*/ 477 w 1299"/>
              <a:gd name="T103" fmla="*/ 784 h 985"/>
              <a:gd name="T104" fmla="*/ 535 w 1299"/>
              <a:gd name="T105" fmla="*/ 784 h 985"/>
              <a:gd name="T106" fmla="*/ 124 w 1299"/>
              <a:gd name="T107" fmla="*/ 690 h 985"/>
              <a:gd name="T108" fmla="*/ 205 w 1299"/>
              <a:gd name="T109" fmla="*/ 784 h 985"/>
              <a:gd name="T110" fmla="*/ 33 w 1299"/>
              <a:gd name="T111" fmla="*/ 677 h 985"/>
              <a:gd name="T112" fmla="*/ 63 w 1299"/>
              <a:gd name="T113" fmla="*/ 725 h 985"/>
              <a:gd name="T114" fmla="*/ 9 w 1299"/>
              <a:gd name="T115" fmla="*/ 65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9" h="985">
                <a:moveTo>
                  <a:pt x="711" y="0"/>
                </a:moveTo>
                <a:cubicBezTo>
                  <a:pt x="621" y="172"/>
                  <a:pt x="621" y="172"/>
                  <a:pt x="621" y="172"/>
                </a:cubicBezTo>
                <a:cubicBezTo>
                  <a:pt x="532" y="0"/>
                  <a:pt x="532" y="0"/>
                  <a:pt x="532" y="0"/>
                </a:cubicBezTo>
                <a:cubicBezTo>
                  <a:pt x="357" y="0"/>
                  <a:pt x="357" y="0"/>
                  <a:pt x="357" y="0"/>
                </a:cubicBezTo>
                <a:cubicBezTo>
                  <a:pt x="541" y="319"/>
                  <a:pt x="541" y="319"/>
                  <a:pt x="541" y="319"/>
                </a:cubicBezTo>
                <a:cubicBezTo>
                  <a:pt x="541" y="527"/>
                  <a:pt x="541" y="527"/>
                  <a:pt x="541" y="527"/>
                </a:cubicBezTo>
                <a:cubicBezTo>
                  <a:pt x="699" y="527"/>
                  <a:pt x="699" y="527"/>
                  <a:pt x="699" y="527"/>
                </a:cubicBezTo>
                <a:cubicBezTo>
                  <a:pt x="699" y="319"/>
                  <a:pt x="699" y="319"/>
                  <a:pt x="699" y="319"/>
                </a:cubicBezTo>
                <a:cubicBezTo>
                  <a:pt x="883" y="0"/>
                  <a:pt x="883" y="0"/>
                  <a:pt x="883" y="0"/>
                </a:cubicBezTo>
                <a:lnTo>
                  <a:pt x="711" y="0"/>
                </a:lnTo>
                <a:close/>
                <a:moveTo>
                  <a:pt x="167" y="319"/>
                </a:moveTo>
                <a:cubicBezTo>
                  <a:pt x="357" y="319"/>
                  <a:pt x="357" y="319"/>
                  <a:pt x="357" y="319"/>
                </a:cubicBezTo>
                <a:cubicBezTo>
                  <a:pt x="357" y="208"/>
                  <a:pt x="357" y="208"/>
                  <a:pt x="357" y="208"/>
                </a:cubicBezTo>
                <a:cubicBezTo>
                  <a:pt x="167" y="208"/>
                  <a:pt x="167" y="208"/>
                  <a:pt x="167" y="208"/>
                </a:cubicBezTo>
                <a:cubicBezTo>
                  <a:pt x="167" y="122"/>
                  <a:pt x="167" y="122"/>
                  <a:pt x="167" y="122"/>
                </a:cubicBezTo>
                <a:cubicBezTo>
                  <a:pt x="377" y="122"/>
                  <a:pt x="377" y="122"/>
                  <a:pt x="377" y="122"/>
                </a:cubicBezTo>
                <a:cubicBezTo>
                  <a:pt x="308" y="0"/>
                  <a:pt x="308" y="0"/>
                  <a:pt x="308" y="0"/>
                </a:cubicBezTo>
                <a:cubicBezTo>
                  <a:pt x="9" y="0"/>
                  <a:pt x="9" y="0"/>
                  <a:pt x="9" y="0"/>
                </a:cubicBezTo>
                <a:cubicBezTo>
                  <a:pt x="9" y="527"/>
                  <a:pt x="9" y="527"/>
                  <a:pt x="9" y="527"/>
                </a:cubicBezTo>
                <a:cubicBezTo>
                  <a:pt x="430" y="527"/>
                  <a:pt x="430" y="527"/>
                  <a:pt x="430" y="527"/>
                </a:cubicBezTo>
                <a:cubicBezTo>
                  <a:pt x="430" y="406"/>
                  <a:pt x="430" y="406"/>
                  <a:pt x="430" y="406"/>
                </a:cubicBezTo>
                <a:cubicBezTo>
                  <a:pt x="167" y="406"/>
                  <a:pt x="167" y="406"/>
                  <a:pt x="167" y="406"/>
                </a:cubicBezTo>
                <a:lnTo>
                  <a:pt x="167" y="319"/>
                </a:lnTo>
                <a:close/>
                <a:moveTo>
                  <a:pt x="971" y="826"/>
                </a:moveTo>
                <a:cubicBezTo>
                  <a:pt x="995" y="815"/>
                  <a:pt x="995" y="815"/>
                  <a:pt x="995" y="815"/>
                </a:cubicBezTo>
                <a:cubicBezTo>
                  <a:pt x="995" y="899"/>
                  <a:pt x="995" y="899"/>
                  <a:pt x="995" y="899"/>
                </a:cubicBezTo>
                <a:cubicBezTo>
                  <a:pt x="995" y="947"/>
                  <a:pt x="995" y="947"/>
                  <a:pt x="995" y="947"/>
                </a:cubicBezTo>
                <a:cubicBezTo>
                  <a:pt x="971" y="947"/>
                  <a:pt x="971" y="947"/>
                  <a:pt x="971" y="947"/>
                </a:cubicBezTo>
                <a:lnTo>
                  <a:pt x="971" y="826"/>
                </a:lnTo>
                <a:close/>
                <a:moveTo>
                  <a:pt x="417" y="829"/>
                </a:moveTo>
                <a:cubicBezTo>
                  <a:pt x="417" y="840"/>
                  <a:pt x="417" y="840"/>
                  <a:pt x="417" y="840"/>
                </a:cubicBezTo>
                <a:cubicBezTo>
                  <a:pt x="394" y="840"/>
                  <a:pt x="394" y="840"/>
                  <a:pt x="394" y="840"/>
                </a:cubicBezTo>
                <a:cubicBezTo>
                  <a:pt x="394" y="817"/>
                  <a:pt x="394" y="817"/>
                  <a:pt x="394" y="817"/>
                </a:cubicBezTo>
                <a:cubicBezTo>
                  <a:pt x="417" y="817"/>
                  <a:pt x="417" y="817"/>
                  <a:pt x="417" y="817"/>
                </a:cubicBezTo>
                <a:lnTo>
                  <a:pt x="417" y="829"/>
                </a:lnTo>
                <a:close/>
                <a:moveTo>
                  <a:pt x="394" y="854"/>
                </a:moveTo>
                <a:cubicBezTo>
                  <a:pt x="417" y="854"/>
                  <a:pt x="417" y="854"/>
                  <a:pt x="417" y="854"/>
                </a:cubicBezTo>
                <a:cubicBezTo>
                  <a:pt x="417" y="896"/>
                  <a:pt x="417" y="896"/>
                  <a:pt x="417" y="896"/>
                </a:cubicBezTo>
                <a:cubicBezTo>
                  <a:pt x="417" y="947"/>
                  <a:pt x="417" y="947"/>
                  <a:pt x="417" y="947"/>
                </a:cubicBezTo>
                <a:cubicBezTo>
                  <a:pt x="394" y="947"/>
                  <a:pt x="394" y="947"/>
                  <a:pt x="394" y="947"/>
                </a:cubicBezTo>
                <a:lnTo>
                  <a:pt x="394" y="854"/>
                </a:lnTo>
                <a:close/>
                <a:moveTo>
                  <a:pt x="592" y="882"/>
                </a:moveTo>
                <a:cubicBezTo>
                  <a:pt x="592" y="919"/>
                  <a:pt x="592" y="919"/>
                  <a:pt x="592" y="919"/>
                </a:cubicBezTo>
                <a:cubicBezTo>
                  <a:pt x="588" y="923"/>
                  <a:pt x="584" y="928"/>
                  <a:pt x="576" y="928"/>
                </a:cubicBezTo>
                <a:cubicBezTo>
                  <a:pt x="568" y="928"/>
                  <a:pt x="558" y="923"/>
                  <a:pt x="558" y="899"/>
                </a:cubicBezTo>
                <a:cubicBezTo>
                  <a:pt x="558" y="877"/>
                  <a:pt x="568" y="873"/>
                  <a:pt x="575" y="873"/>
                </a:cubicBezTo>
                <a:cubicBezTo>
                  <a:pt x="584" y="873"/>
                  <a:pt x="589" y="878"/>
                  <a:pt x="592" y="882"/>
                </a:cubicBezTo>
                <a:moveTo>
                  <a:pt x="592" y="860"/>
                </a:moveTo>
                <a:cubicBezTo>
                  <a:pt x="586" y="855"/>
                  <a:pt x="579" y="851"/>
                  <a:pt x="571" y="851"/>
                </a:cubicBezTo>
                <a:cubicBezTo>
                  <a:pt x="549" y="851"/>
                  <a:pt x="535" y="870"/>
                  <a:pt x="535" y="899"/>
                </a:cubicBezTo>
                <a:cubicBezTo>
                  <a:pt x="535" y="931"/>
                  <a:pt x="548" y="949"/>
                  <a:pt x="571" y="949"/>
                </a:cubicBezTo>
                <a:cubicBezTo>
                  <a:pt x="579" y="949"/>
                  <a:pt x="586" y="946"/>
                  <a:pt x="592" y="940"/>
                </a:cubicBezTo>
                <a:cubicBezTo>
                  <a:pt x="592" y="942"/>
                  <a:pt x="592" y="942"/>
                  <a:pt x="592" y="942"/>
                </a:cubicBezTo>
                <a:cubicBezTo>
                  <a:pt x="592" y="953"/>
                  <a:pt x="592" y="967"/>
                  <a:pt x="562" y="967"/>
                </a:cubicBezTo>
                <a:cubicBezTo>
                  <a:pt x="561" y="967"/>
                  <a:pt x="561" y="967"/>
                  <a:pt x="561" y="967"/>
                </a:cubicBezTo>
                <a:cubicBezTo>
                  <a:pt x="569" y="985"/>
                  <a:pt x="569" y="985"/>
                  <a:pt x="569" y="985"/>
                </a:cubicBezTo>
                <a:cubicBezTo>
                  <a:pt x="570" y="985"/>
                  <a:pt x="570" y="985"/>
                  <a:pt x="570" y="985"/>
                </a:cubicBezTo>
                <a:cubicBezTo>
                  <a:pt x="600" y="985"/>
                  <a:pt x="615" y="969"/>
                  <a:pt x="615" y="938"/>
                </a:cubicBezTo>
                <a:cubicBezTo>
                  <a:pt x="615" y="853"/>
                  <a:pt x="615" y="853"/>
                  <a:pt x="615" y="853"/>
                </a:cubicBezTo>
                <a:cubicBezTo>
                  <a:pt x="592" y="853"/>
                  <a:pt x="592" y="853"/>
                  <a:pt x="592" y="853"/>
                </a:cubicBezTo>
                <a:lnTo>
                  <a:pt x="592" y="860"/>
                </a:lnTo>
                <a:close/>
                <a:moveTo>
                  <a:pt x="461" y="947"/>
                </a:moveTo>
                <a:cubicBezTo>
                  <a:pt x="438" y="947"/>
                  <a:pt x="438" y="947"/>
                  <a:pt x="438" y="947"/>
                </a:cubicBezTo>
                <a:cubicBezTo>
                  <a:pt x="438" y="854"/>
                  <a:pt x="438" y="854"/>
                  <a:pt x="438" y="854"/>
                </a:cubicBezTo>
                <a:cubicBezTo>
                  <a:pt x="461" y="854"/>
                  <a:pt x="461" y="854"/>
                  <a:pt x="461" y="854"/>
                </a:cubicBezTo>
                <a:cubicBezTo>
                  <a:pt x="461" y="861"/>
                  <a:pt x="461" y="861"/>
                  <a:pt x="461" y="861"/>
                </a:cubicBezTo>
                <a:cubicBezTo>
                  <a:pt x="467" y="855"/>
                  <a:pt x="475" y="851"/>
                  <a:pt x="485" y="851"/>
                </a:cubicBezTo>
                <a:cubicBezTo>
                  <a:pt x="507" y="851"/>
                  <a:pt x="519" y="866"/>
                  <a:pt x="519" y="894"/>
                </a:cubicBezTo>
                <a:cubicBezTo>
                  <a:pt x="519" y="947"/>
                  <a:pt x="519" y="947"/>
                  <a:pt x="519" y="947"/>
                </a:cubicBezTo>
                <a:cubicBezTo>
                  <a:pt x="496" y="947"/>
                  <a:pt x="496" y="947"/>
                  <a:pt x="496" y="947"/>
                </a:cubicBezTo>
                <a:cubicBezTo>
                  <a:pt x="496" y="896"/>
                  <a:pt x="496" y="896"/>
                  <a:pt x="496" y="896"/>
                </a:cubicBezTo>
                <a:cubicBezTo>
                  <a:pt x="496" y="880"/>
                  <a:pt x="491" y="873"/>
                  <a:pt x="479" y="873"/>
                </a:cubicBezTo>
                <a:cubicBezTo>
                  <a:pt x="467" y="873"/>
                  <a:pt x="461" y="881"/>
                  <a:pt x="461" y="895"/>
                </a:cubicBezTo>
                <a:lnTo>
                  <a:pt x="461" y="947"/>
                </a:lnTo>
                <a:close/>
                <a:moveTo>
                  <a:pt x="351" y="884"/>
                </a:moveTo>
                <a:cubicBezTo>
                  <a:pt x="380" y="947"/>
                  <a:pt x="380" y="947"/>
                  <a:pt x="380" y="947"/>
                </a:cubicBezTo>
                <a:cubicBezTo>
                  <a:pt x="354" y="947"/>
                  <a:pt x="354" y="947"/>
                  <a:pt x="354" y="947"/>
                </a:cubicBezTo>
                <a:cubicBezTo>
                  <a:pt x="335" y="904"/>
                  <a:pt x="335" y="904"/>
                  <a:pt x="335" y="904"/>
                </a:cubicBezTo>
                <a:cubicBezTo>
                  <a:pt x="322" y="919"/>
                  <a:pt x="322" y="919"/>
                  <a:pt x="322" y="919"/>
                </a:cubicBezTo>
                <a:cubicBezTo>
                  <a:pt x="322" y="947"/>
                  <a:pt x="322" y="947"/>
                  <a:pt x="322" y="947"/>
                </a:cubicBezTo>
                <a:cubicBezTo>
                  <a:pt x="299" y="947"/>
                  <a:pt x="299" y="947"/>
                  <a:pt x="299" y="947"/>
                </a:cubicBezTo>
                <a:cubicBezTo>
                  <a:pt x="299" y="826"/>
                  <a:pt x="299" y="826"/>
                  <a:pt x="299" y="826"/>
                </a:cubicBezTo>
                <a:cubicBezTo>
                  <a:pt x="322" y="815"/>
                  <a:pt x="322" y="815"/>
                  <a:pt x="322" y="815"/>
                </a:cubicBezTo>
                <a:cubicBezTo>
                  <a:pt x="322" y="889"/>
                  <a:pt x="322" y="889"/>
                  <a:pt x="322" y="889"/>
                </a:cubicBezTo>
                <a:cubicBezTo>
                  <a:pt x="325" y="885"/>
                  <a:pt x="329" y="881"/>
                  <a:pt x="331" y="878"/>
                </a:cubicBezTo>
                <a:cubicBezTo>
                  <a:pt x="350" y="853"/>
                  <a:pt x="350" y="853"/>
                  <a:pt x="350" y="853"/>
                </a:cubicBezTo>
                <a:cubicBezTo>
                  <a:pt x="376" y="853"/>
                  <a:pt x="376" y="853"/>
                  <a:pt x="376" y="853"/>
                </a:cubicBezTo>
                <a:lnTo>
                  <a:pt x="351" y="884"/>
                </a:lnTo>
                <a:close/>
                <a:moveTo>
                  <a:pt x="842" y="927"/>
                </a:moveTo>
                <a:cubicBezTo>
                  <a:pt x="831" y="927"/>
                  <a:pt x="823" y="917"/>
                  <a:pt x="823" y="900"/>
                </a:cubicBezTo>
                <a:cubicBezTo>
                  <a:pt x="823" y="884"/>
                  <a:pt x="831" y="873"/>
                  <a:pt x="842" y="873"/>
                </a:cubicBezTo>
                <a:cubicBezTo>
                  <a:pt x="854" y="873"/>
                  <a:pt x="861" y="884"/>
                  <a:pt x="861" y="900"/>
                </a:cubicBezTo>
                <a:cubicBezTo>
                  <a:pt x="861" y="917"/>
                  <a:pt x="854" y="927"/>
                  <a:pt x="842" y="927"/>
                </a:cubicBezTo>
                <a:moveTo>
                  <a:pt x="842" y="851"/>
                </a:moveTo>
                <a:cubicBezTo>
                  <a:pt x="818" y="851"/>
                  <a:pt x="800" y="872"/>
                  <a:pt x="800" y="900"/>
                </a:cubicBezTo>
                <a:cubicBezTo>
                  <a:pt x="800" y="929"/>
                  <a:pt x="818" y="949"/>
                  <a:pt x="842" y="949"/>
                </a:cubicBezTo>
                <a:cubicBezTo>
                  <a:pt x="867" y="949"/>
                  <a:pt x="885" y="929"/>
                  <a:pt x="885" y="900"/>
                </a:cubicBezTo>
                <a:cubicBezTo>
                  <a:pt x="885" y="872"/>
                  <a:pt x="867" y="851"/>
                  <a:pt x="842" y="851"/>
                </a:cubicBezTo>
                <a:moveTo>
                  <a:pt x="772" y="853"/>
                </a:moveTo>
                <a:cubicBezTo>
                  <a:pt x="795" y="853"/>
                  <a:pt x="795" y="853"/>
                  <a:pt x="795" y="853"/>
                </a:cubicBezTo>
                <a:cubicBezTo>
                  <a:pt x="769" y="947"/>
                  <a:pt x="769" y="947"/>
                  <a:pt x="769" y="947"/>
                </a:cubicBezTo>
                <a:cubicBezTo>
                  <a:pt x="749" y="947"/>
                  <a:pt x="749" y="947"/>
                  <a:pt x="749" y="947"/>
                </a:cubicBezTo>
                <a:cubicBezTo>
                  <a:pt x="739" y="908"/>
                  <a:pt x="739" y="908"/>
                  <a:pt x="739" y="908"/>
                </a:cubicBezTo>
                <a:cubicBezTo>
                  <a:pt x="737" y="901"/>
                  <a:pt x="735" y="893"/>
                  <a:pt x="733" y="888"/>
                </a:cubicBezTo>
                <a:cubicBezTo>
                  <a:pt x="733" y="892"/>
                  <a:pt x="730" y="903"/>
                  <a:pt x="728" y="909"/>
                </a:cubicBezTo>
                <a:cubicBezTo>
                  <a:pt x="718" y="947"/>
                  <a:pt x="718" y="947"/>
                  <a:pt x="718" y="947"/>
                </a:cubicBezTo>
                <a:cubicBezTo>
                  <a:pt x="698" y="947"/>
                  <a:pt x="698" y="947"/>
                  <a:pt x="698" y="947"/>
                </a:cubicBezTo>
                <a:cubicBezTo>
                  <a:pt x="698" y="947"/>
                  <a:pt x="698" y="947"/>
                  <a:pt x="698" y="947"/>
                </a:cubicBezTo>
                <a:cubicBezTo>
                  <a:pt x="671" y="853"/>
                  <a:pt x="671" y="853"/>
                  <a:pt x="671" y="853"/>
                </a:cubicBezTo>
                <a:cubicBezTo>
                  <a:pt x="695" y="853"/>
                  <a:pt x="695" y="853"/>
                  <a:pt x="695" y="853"/>
                </a:cubicBezTo>
                <a:cubicBezTo>
                  <a:pt x="704" y="888"/>
                  <a:pt x="704" y="888"/>
                  <a:pt x="704" y="888"/>
                </a:cubicBezTo>
                <a:cubicBezTo>
                  <a:pt x="705" y="894"/>
                  <a:pt x="707" y="904"/>
                  <a:pt x="709" y="911"/>
                </a:cubicBezTo>
                <a:cubicBezTo>
                  <a:pt x="710" y="904"/>
                  <a:pt x="712" y="894"/>
                  <a:pt x="714" y="888"/>
                </a:cubicBezTo>
                <a:cubicBezTo>
                  <a:pt x="724" y="853"/>
                  <a:pt x="724" y="853"/>
                  <a:pt x="724" y="853"/>
                </a:cubicBezTo>
                <a:cubicBezTo>
                  <a:pt x="744" y="853"/>
                  <a:pt x="744" y="853"/>
                  <a:pt x="744" y="853"/>
                </a:cubicBezTo>
                <a:cubicBezTo>
                  <a:pt x="753" y="888"/>
                  <a:pt x="753" y="888"/>
                  <a:pt x="753" y="888"/>
                </a:cubicBezTo>
                <a:cubicBezTo>
                  <a:pt x="755" y="894"/>
                  <a:pt x="758" y="904"/>
                  <a:pt x="759" y="912"/>
                </a:cubicBezTo>
                <a:cubicBezTo>
                  <a:pt x="760" y="906"/>
                  <a:pt x="762" y="897"/>
                  <a:pt x="764" y="888"/>
                </a:cubicBezTo>
                <a:lnTo>
                  <a:pt x="772" y="853"/>
                </a:lnTo>
                <a:close/>
                <a:moveTo>
                  <a:pt x="954" y="880"/>
                </a:moveTo>
                <a:cubicBezTo>
                  <a:pt x="950" y="877"/>
                  <a:pt x="944" y="875"/>
                  <a:pt x="939" y="875"/>
                </a:cubicBezTo>
                <a:cubicBezTo>
                  <a:pt x="928" y="875"/>
                  <a:pt x="922" y="882"/>
                  <a:pt x="922" y="896"/>
                </a:cubicBezTo>
                <a:cubicBezTo>
                  <a:pt x="922" y="947"/>
                  <a:pt x="922" y="947"/>
                  <a:pt x="922" y="947"/>
                </a:cubicBezTo>
                <a:cubicBezTo>
                  <a:pt x="899" y="947"/>
                  <a:pt x="899" y="947"/>
                  <a:pt x="899" y="947"/>
                </a:cubicBezTo>
                <a:cubicBezTo>
                  <a:pt x="899" y="854"/>
                  <a:pt x="899" y="854"/>
                  <a:pt x="899" y="854"/>
                </a:cubicBezTo>
                <a:cubicBezTo>
                  <a:pt x="922" y="854"/>
                  <a:pt x="922" y="854"/>
                  <a:pt x="922" y="854"/>
                </a:cubicBezTo>
                <a:cubicBezTo>
                  <a:pt x="922" y="862"/>
                  <a:pt x="922" y="862"/>
                  <a:pt x="922" y="862"/>
                </a:cubicBezTo>
                <a:cubicBezTo>
                  <a:pt x="928" y="855"/>
                  <a:pt x="935" y="852"/>
                  <a:pt x="943" y="852"/>
                </a:cubicBezTo>
                <a:cubicBezTo>
                  <a:pt x="949" y="852"/>
                  <a:pt x="956" y="854"/>
                  <a:pt x="960" y="857"/>
                </a:cubicBezTo>
                <a:lnTo>
                  <a:pt x="954" y="880"/>
                </a:lnTo>
                <a:close/>
                <a:moveTo>
                  <a:pt x="171" y="927"/>
                </a:moveTo>
                <a:cubicBezTo>
                  <a:pt x="159" y="927"/>
                  <a:pt x="152" y="917"/>
                  <a:pt x="152" y="900"/>
                </a:cubicBezTo>
                <a:cubicBezTo>
                  <a:pt x="152" y="884"/>
                  <a:pt x="159" y="873"/>
                  <a:pt x="171" y="873"/>
                </a:cubicBezTo>
                <a:cubicBezTo>
                  <a:pt x="182" y="873"/>
                  <a:pt x="190" y="884"/>
                  <a:pt x="190" y="900"/>
                </a:cubicBezTo>
                <a:cubicBezTo>
                  <a:pt x="190" y="917"/>
                  <a:pt x="182" y="927"/>
                  <a:pt x="171" y="927"/>
                </a:cubicBezTo>
                <a:moveTo>
                  <a:pt x="171" y="851"/>
                </a:moveTo>
                <a:cubicBezTo>
                  <a:pt x="146" y="851"/>
                  <a:pt x="128" y="872"/>
                  <a:pt x="128" y="900"/>
                </a:cubicBezTo>
                <a:cubicBezTo>
                  <a:pt x="128" y="929"/>
                  <a:pt x="146" y="949"/>
                  <a:pt x="171" y="949"/>
                </a:cubicBezTo>
                <a:cubicBezTo>
                  <a:pt x="195" y="949"/>
                  <a:pt x="213" y="929"/>
                  <a:pt x="213" y="900"/>
                </a:cubicBezTo>
                <a:cubicBezTo>
                  <a:pt x="213" y="872"/>
                  <a:pt x="195" y="851"/>
                  <a:pt x="171" y="851"/>
                </a:cubicBezTo>
                <a:moveTo>
                  <a:pt x="101" y="853"/>
                </a:moveTo>
                <a:cubicBezTo>
                  <a:pt x="123" y="853"/>
                  <a:pt x="123" y="853"/>
                  <a:pt x="123" y="853"/>
                </a:cubicBezTo>
                <a:cubicBezTo>
                  <a:pt x="97" y="947"/>
                  <a:pt x="97" y="947"/>
                  <a:pt x="97" y="947"/>
                </a:cubicBezTo>
                <a:cubicBezTo>
                  <a:pt x="77" y="947"/>
                  <a:pt x="77" y="947"/>
                  <a:pt x="77" y="947"/>
                </a:cubicBezTo>
                <a:cubicBezTo>
                  <a:pt x="67" y="908"/>
                  <a:pt x="67" y="908"/>
                  <a:pt x="67" y="908"/>
                </a:cubicBezTo>
                <a:cubicBezTo>
                  <a:pt x="65" y="901"/>
                  <a:pt x="63" y="893"/>
                  <a:pt x="62" y="888"/>
                </a:cubicBezTo>
                <a:cubicBezTo>
                  <a:pt x="61" y="892"/>
                  <a:pt x="58" y="903"/>
                  <a:pt x="56" y="909"/>
                </a:cubicBezTo>
                <a:cubicBezTo>
                  <a:pt x="46" y="947"/>
                  <a:pt x="46" y="947"/>
                  <a:pt x="46" y="947"/>
                </a:cubicBezTo>
                <a:cubicBezTo>
                  <a:pt x="26" y="947"/>
                  <a:pt x="26" y="947"/>
                  <a:pt x="26" y="947"/>
                </a:cubicBezTo>
                <a:cubicBezTo>
                  <a:pt x="26" y="947"/>
                  <a:pt x="26" y="947"/>
                  <a:pt x="26" y="947"/>
                </a:cubicBezTo>
                <a:cubicBezTo>
                  <a:pt x="0" y="853"/>
                  <a:pt x="0" y="853"/>
                  <a:pt x="0" y="853"/>
                </a:cubicBezTo>
                <a:cubicBezTo>
                  <a:pt x="23" y="853"/>
                  <a:pt x="23" y="853"/>
                  <a:pt x="23" y="853"/>
                </a:cubicBezTo>
                <a:cubicBezTo>
                  <a:pt x="32" y="888"/>
                  <a:pt x="32" y="888"/>
                  <a:pt x="32" y="888"/>
                </a:cubicBezTo>
                <a:cubicBezTo>
                  <a:pt x="33" y="894"/>
                  <a:pt x="36" y="904"/>
                  <a:pt x="37" y="911"/>
                </a:cubicBezTo>
                <a:cubicBezTo>
                  <a:pt x="38" y="904"/>
                  <a:pt x="41" y="894"/>
                  <a:pt x="42" y="888"/>
                </a:cubicBezTo>
                <a:cubicBezTo>
                  <a:pt x="52" y="853"/>
                  <a:pt x="52" y="853"/>
                  <a:pt x="52" y="853"/>
                </a:cubicBezTo>
                <a:cubicBezTo>
                  <a:pt x="72" y="853"/>
                  <a:pt x="72" y="853"/>
                  <a:pt x="72" y="853"/>
                </a:cubicBezTo>
                <a:cubicBezTo>
                  <a:pt x="82" y="888"/>
                  <a:pt x="82" y="888"/>
                  <a:pt x="82" y="888"/>
                </a:cubicBezTo>
                <a:cubicBezTo>
                  <a:pt x="83" y="894"/>
                  <a:pt x="86" y="904"/>
                  <a:pt x="87" y="912"/>
                </a:cubicBezTo>
                <a:cubicBezTo>
                  <a:pt x="88" y="906"/>
                  <a:pt x="90" y="897"/>
                  <a:pt x="92" y="888"/>
                </a:cubicBezTo>
                <a:lnTo>
                  <a:pt x="101" y="853"/>
                </a:lnTo>
                <a:close/>
                <a:moveTo>
                  <a:pt x="283" y="880"/>
                </a:moveTo>
                <a:cubicBezTo>
                  <a:pt x="278" y="877"/>
                  <a:pt x="273" y="875"/>
                  <a:pt x="267" y="875"/>
                </a:cubicBezTo>
                <a:cubicBezTo>
                  <a:pt x="256" y="875"/>
                  <a:pt x="250" y="882"/>
                  <a:pt x="250" y="896"/>
                </a:cubicBezTo>
                <a:cubicBezTo>
                  <a:pt x="250" y="947"/>
                  <a:pt x="250" y="947"/>
                  <a:pt x="250" y="947"/>
                </a:cubicBezTo>
                <a:cubicBezTo>
                  <a:pt x="227" y="947"/>
                  <a:pt x="227" y="947"/>
                  <a:pt x="227" y="947"/>
                </a:cubicBezTo>
                <a:cubicBezTo>
                  <a:pt x="227" y="854"/>
                  <a:pt x="227" y="854"/>
                  <a:pt x="227" y="854"/>
                </a:cubicBezTo>
                <a:cubicBezTo>
                  <a:pt x="250" y="854"/>
                  <a:pt x="250" y="854"/>
                  <a:pt x="250" y="854"/>
                </a:cubicBezTo>
                <a:cubicBezTo>
                  <a:pt x="250" y="862"/>
                  <a:pt x="250" y="862"/>
                  <a:pt x="250" y="862"/>
                </a:cubicBezTo>
                <a:cubicBezTo>
                  <a:pt x="256" y="855"/>
                  <a:pt x="263" y="852"/>
                  <a:pt x="271" y="852"/>
                </a:cubicBezTo>
                <a:cubicBezTo>
                  <a:pt x="277" y="852"/>
                  <a:pt x="284" y="854"/>
                  <a:pt x="289" y="857"/>
                </a:cubicBezTo>
                <a:lnTo>
                  <a:pt x="283" y="880"/>
                </a:lnTo>
                <a:close/>
                <a:moveTo>
                  <a:pt x="1052" y="928"/>
                </a:moveTo>
                <a:cubicBezTo>
                  <a:pt x="1044" y="928"/>
                  <a:pt x="1034" y="923"/>
                  <a:pt x="1034" y="899"/>
                </a:cubicBezTo>
                <a:cubicBezTo>
                  <a:pt x="1034" y="877"/>
                  <a:pt x="1044" y="873"/>
                  <a:pt x="1052" y="873"/>
                </a:cubicBezTo>
                <a:cubicBezTo>
                  <a:pt x="1060" y="873"/>
                  <a:pt x="1066" y="878"/>
                  <a:pt x="1068" y="882"/>
                </a:cubicBezTo>
                <a:cubicBezTo>
                  <a:pt x="1068" y="919"/>
                  <a:pt x="1068" y="919"/>
                  <a:pt x="1068" y="919"/>
                </a:cubicBezTo>
                <a:cubicBezTo>
                  <a:pt x="1065" y="923"/>
                  <a:pt x="1061" y="928"/>
                  <a:pt x="1052" y="928"/>
                </a:cubicBezTo>
                <a:moveTo>
                  <a:pt x="1068" y="860"/>
                </a:moveTo>
                <a:cubicBezTo>
                  <a:pt x="1063" y="854"/>
                  <a:pt x="1055" y="852"/>
                  <a:pt x="1047" y="852"/>
                </a:cubicBezTo>
                <a:cubicBezTo>
                  <a:pt x="1025" y="852"/>
                  <a:pt x="1011" y="870"/>
                  <a:pt x="1011" y="899"/>
                </a:cubicBezTo>
                <a:cubicBezTo>
                  <a:pt x="1011" y="931"/>
                  <a:pt x="1024" y="949"/>
                  <a:pt x="1047" y="949"/>
                </a:cubicBezTo>
                <a:cubicBezTo>
                  <a:pt x="1055" y="949"/>
                  <a:pt x="1062" y="946"/>
                  <a:pt x="1068" y="940"/>
                </a:cubicBezTo>
                <a:cubicBezTo>
                  <a:pt x="1068" y="947"/>
                  <a:pt x="1068" y="947"/>
                  <a:pt x="1068" y="947"/>
                </a:cubicBezTo>
                <a:cubicBezTo>
                  <a:pt x="1091" y="947"/>
                  <a:pt x="1091" y="947"/>
                  <a:pt x="1091" y="947"/>
                </a:cubicBezTo>
                <a:cubicBezTo>
                  <a:pt x="1091" y="815"/>
                  <a:pt x="1091" y="815"/>
                  <a:pt x="1091" y="815"/>
                </a:cubicBezTo>
                <a:cubicBezTo>
                  <a:pt x="1068" y="826"/>
                  <a:pt x="1068" y="826"/>
                  <a:pt x="1068" y="826"/>
                </a:cubicBezTo>
                <a:lnTo>
                  <a:pt x="1068" y="860"/>
                </a:lnTo>
                <a:close/>
                <a:moveTo>
                  <a:pt x="433" y="665"/>
                </a:moveTo>
                <a:cubicBezTo>
                  <a:pt x="433" y="677"/>
                  <a:pt x="433" y="677"/>
                  <a:pt x="433" y="677"/>
                </a:cubicBezTo>
                <a:cubicBezTo>
                  <a:pt x="410" y="677"/>
                  <a:pt x="410" y="677"/>
                  <a:pt x="410" y="677"/>
                </a:cubicBezTo>
                <a:cubicBezTo>
                  <a:pt x="410" y="653"/>
                  <a:pt x="410" y="653"/>
                  <a:pt x="410" y="653"/>
                </a:cubicBezTo>
                <a:cubicBezTo>
                  <a:pt x="433" y="653"/>
                  <a:pt x="433" y="653"/>
                  <a:pt x="433" y="653"/>
                </a:cubicBezTo>
                <a:lnTo>
                  <a:pt x="433" y="665"/>
                </a:lnTo>
                <a:close/>
                <a:moveTo>
                  <a:pt x="410" y="690"/>
                </a:moveTo>
                <a:cubicBezTo>
                  <a:pt x="433" y="690"/>
                  <a:pt x="433" y="690"/>
                  <a:pt x="433" y="690"/>
                </a:cubicBezTo>
                <a:cubicBezTo>
                  <a:pt x="433" y="731"/>
                  <a:pt x="433" y="731"/>
                  <a:pt x="433" y="731"/>
                </a:cubicBezTo>
                <a:cubicBezTo>
                  <a:pt x="433" y="784"/>
                  <a:pt x="433" y="784"/>
                  <a:pt x="433" y="784"/>
                </a:cubicBezTo>
                <a:cubicBezTo>
                  <a:pt x="410" y="784"/>
                  <a:pt x="410" y="784"/>
                  <a:pt x="410" y="784"/>
                </a:cubicBezTo>
                <a:lnTo>
                  <a:pt x="410" y="690"/>
                </a:lnTo>
                <a:close/>
                <a:moveTo>
                  <a:pt x="249" y="665"/>
                </a:moveTo>
                <a:cubicBezTo>
                  <a:pt x="249" y="677"/>
                  <a:pt x="249" y="677"/>
                  <a:pt x="249" y="677"/>
                </a:cubicBezTo>
                <a:cubicBezTo>
                  <a:pt x="226" y="677"/>
                  <a:pt x="226" y="677"/>
                  <a:pt x="226" y="677"/>
                </a:cubicBezTo>
                <a:cubicBezTo>
                  <a:pt x="226" y="653"/>
                  <a:pt x="226" y="653"/>
                  <a:pt x="226" y="653"/>
                </a:cubicBezTo>
                <a:cubicBezTo>
                  <a:pt x="249" y="653"/>
                  <a:pt x="249" y="653"/>
                  <a:pt x="249" y="653"/>
                </a:cubicBezTo>
                <a:lnTo>
                  <a:pt x="249" y="665"/>
                </a:lnTo>
                <a:close/>
                <a:moveTo>
                  <a:pt x="1293" y="716"/>
                </a:moveTo>
                <a:cubicBezTo>
                  <a:pt x="1289" y="713"/>
                  <a:pt x="1283" y="711"/>
                  <a:pt x="1278" y="711"/>
                </a:cubicBezTo>
                <a:cubicBezTo>
                  <a:pt x="1267" y="711"/>
                  <a:pt x="1261" y="718"/>
                  <a:pt x="1261" y="733"/>
                </a:cubicBezTo>
                <a:cubicBezTo>
                  <a:pt x="1261" y="784"/>
                  <a:pt x="1261" y="784"/>
                  <a:pt x="1261" y="784"/>
                </a:cubicBezTo>
                <a:cubicBezTo>
                  <a:pt x="1238" y="784"/>
                  <a:pt x="1238" y="784"/>
                  <a:pt x="1238" y="784"/>
                </a:cubicBezTo>
                <a:cubicBezTo>
                  <a:pt x="1238" y="690"/>
                  <a:pt x="1238" y="690"/>
                  <a:pt x="1238" y="690"/>
                </a:cubicBezTo>
                <a:cubicBezTo>
                  <a:pt x="1261" y="690"/>
                  <a:pt x="1261" y="690"/>
                  <a:pt x="1261" y="690"/>
                </a:cubicBezTo>
                <a:cubicBezTo>
                  <a:pt x="1261" y="698"/>
                  <a:pt x="1261" y="698"/>
                  <a:pt x="1261" y="698"/>
                </a:cubicBezTo>
                <a:cubicBezTo>
                  <a:pt x="1267" y="691"/>
                  <a:pt x="1274" y="688"/>
                  <a:pt x="1282" y="688"/>
                </a:cubicBezTo>
                <a:cubicBezTo>
                  <a:pt x="1288" y="688"/>
                  <a:pt x="1295" y="690"/>
                  <a:pt x="1299" y="694"/>
                </a:cubicBezTo>
                <a:lnTo>
                  <a:pt x="1293" y="716"/>
                </a:lnTo>
                <a:close/>
                <a:moveTo>
                  <a:pt x="1065" y="781"/>
                </a:moveTo>
                <a:cubicBezTo>
                  <a:pt x="1060" y="784"/>
                  <a:pt x="1053" y="786"/>
                  <a:pt x="1046" y="786"/>
                </a:cubicBezTo>
                <a:cubicBezTo>
                  <a:pt x="1027" y="786"/>
                  <a:pt x="1021" y="770"/>
                  <a:pt x="1021" y="757"/>
                </a:cubicBezTo>
                <a:cubicBezTo>
                  <a:pt x="1021" y="712"/>
                  <a:pt x="1021" y="712"/>
                  <a:pt x="1021" y="712"/>
                </a:cubicBezTo>
                <a:cubicBezTo>
                  <a:pt x="1006" y="712"/>
                  <a:pt x="1006" y="712"/>
                  <a:pt x="1006" y="712"/>
                </a:cubicBezTo>
                <a:cubicBezTo>
                  <a:pt x="1006" y="690"/>
                  <a:pt x="1006" y="690"/>
                  <a:pt x="1006" y="690"/>
                </a:cubicBezTo>
                <a:cubicBezTo>
                  <a:pt x="1021" y="690"/>
                  <a:pt x="1021" y="690"/>
                  <a:pt x="1021" y="690"/>
                </a:cubicBezTo>
                <a:cubicBezTo>
                  <a:pt x="1021" y="666"/>
                  <a:pt x="1021" y="666"/>
                  <a:pt x="1021" y="666"/>
                </a:cubicBezTo>
                <a:cubicBezTo>
                  <a:pt x="1044" y="654"/>
                  <a:pt x="1044" y="654"/>
                  <a:pt x="1044" y="654"/>
                </a:cubicBezTo>
                <a:cubicBezTo>
                  <a:pt x="1044" y="690"/>
                  <a:pt x="1044" y="690"/>
                  <a:pt x="1044" y="690"/>
                </a:cubicBezTo>
                <a:cubicBezTo>
                  <a:pt x="1064" y="690"/>
                  <a:pt x="1064" y="690"/>
                  <a:pt x="1064" y="690"/>
                </a:cubicBezTo>
                <a:cubicBezTo>
                  <a:pt x="1064" y="712"/>
                  <a:pt x="1064" y="712"/>
                  <a:pt x="1064" y="712"/>
                </a:cubicBezTo>
                <a:cubicBezTo>
                  <a:pt x="1044" y="712"/>
                  <a:pt x="1044" y="712"/>
                  <a:pt x="1044" y="712"/>
                </a:cubicBezTo>
                <a:cubicBezTo>
                  <a:pt x="1044" y="751"/>
                  <a:pt x="1044" y="751"/>
                  <a:pt x="1044" y="751"/>
                </a:cubicBezTo>
                <a:cubicBezTo>
                  <a:pt x="1044" y="759"/>
                  <a:pt x="1047" y="764"/>
                  <a:pt x="1054" y="764"/>
                </a:cubicBezTo>
                <a:cubicBezTo>
                  <a:pt x="1059" y="764"/>
                  <a:pt x="1064" y="762"/>
                  <a:pt x="1068" y="759"/>
                </a:cubicBezTo>
                <a:lnTo>
                  <a:pt x="1065" y="781"/>
                </a:lnTo>
                <a:close/>
                <a:moveTo>
                  <a:pt x="1110" y="751"/>
                </a:moveTo>
                <a:cubicBezTo>
                  <a:pt x="1110" y="759"/>
                  <a:pt x="1113" y="764"/>
                  <a:pt x="1120" y="764"/>
                </a:cubicBezTo>
                <a:cubicBezTo>
                  <a:pt x="1125" y="764"/>
                  <a:pt x="1130" y="762"/>
                  <a:pt x="1134" y="759"/>
                </a:cubicBezTo>
                <a:cubicBezTo>
                  <a:pt x="1131" y="781"/>
                  <a:pt x="1131" y="781"/>
                  <a:pt x="1131" y="781"/>
                </a:cubicBezTo>
                <a:cubicBezTo>
                  <a:pt x="1126" y="784"/>
                  <a:pt x="1119" y="786"/>
                  <a:pt x="1112" y="786"/>
                </a:cubicBezTo>
                <a:cubicBezTo>
                  <a:pt x="1093" y="786"/>
                  <a:pt x="1087" y="770"/>
                  <a:pt x="1087" y="757"/>
                </a:cubicBezTo>
                <a:cubicBezTo>
                  <a:pt x="1087" y="712"/>
                  <a:pt x="1087" y="712"/>
                  <a:pt x="1087" y="712"/>
                </a:cubicBezTo>
                <a:cubicBezTo>
                  <a:pt x="1073" y="712"/>
                  <a:pt x="1073" y="712"/>
                  <a:pt x="1073" y="712"/>
                </a:cubicBezTo>
                <a:cubicBezTo>
                  <a:pt x="1073" y="690"/>
                  <a:pt x="1073" y="690"/>
                  <a:pt x="1073" y="690"/>
                </a:cubicBezTo>
                <a:cubicBezTo>
                  <a:pt x="1087" y="690"/>
                  <a:pt x="1087" y="690"/>
                  <a:pt x="1087" y="690"/>
                </a:cubicBezTo>
                <a:cubicBezTo>
                  <a:pt x="1087" y="666"/>
                  <a:pt x="1087" y="666"/>
                  <a:pt x="1087" y="666"/>
                </a:cubicBezTo>
                <a:cubicBezTo>
                  <a:pt x="1110" y="654"/>
                  <a:pt x="1110" y="654"/>
                  <a:pt x="1110" y="654"/>
                </a:cubicBezTo>
                <a:cubicBezTo>
                  <a:pt x="1110" y="690"/>
                  <a:pt x="1110" y="690"/>
                  <a:pt x="1110" y="690"/>
                </a:cubicBezTo>
                <a:cubicBezTo>
                  <a:pt x="1131" y="690"/>
                  <a:pt x="1131" y="690"/>
                  <a:pt x="1131" y="690"/>
                </a:cubicBezTo>
                <a:cubicBezTo>
                  <a:pt x="1131" y="712"/>
                  <a:pt x="1131" y="712"/>
                  <a:pt x="1131" y="712"/>
                </a:cubicBezTo>
                <a:cubicBezTo>
                  <a:pt x="1110" y="712"/>
                  <a:pt x="1110" y="712"/>
                  <a:pt x="1110" y="712"/>
                </a:cubicBezTo>
                <a:lnTo>
                  <a:pt x="1110" y="751"/>
                </a:lnTo>
                <a:close/>
                <a:moveTo>
                  <a:pt x="1166" y="727"/>
                </a:moveTo>
                <a:cubicBezTo>
                  <a:pt x="1166" y="715"/>
                  <a:pt x="1174" y="708"/>
                  <a:pt x="1183" y="708"/>
                </a:cubicBezTo>
                <a:cubicBezTo>
                  <a:pt x="1195" y="708"/>
                  <a:pt x="1200" y="717"/>
                  <a:pt x="1201" y="727"/>
                </a:cubicBezTo>
                <a:lnTo>
                  <a:pt x="1166" y="727"/>
                </a:lnTo>
                <a:close/>
                <a:moveTo>
                  <a:pt x="1205" y="756"/>
                </a:moveTo>
                <a:cubicBezTo>
                  <a:pt x="1201" y="760"/>
                  <a:pt x="1195" y="764"/>
                  <a:pt x="1186" y="764"/>
                </a:cubicBezTo>
                <a:cubicBezTo>
                  <a:pt x="1182" y="764"/>
                  <a:pt x="1167" y="763"/>
                  <a:pt x="1166" y="744"/>
                </a:cubicBezTo>
                <a:cubicBezTo>
                  <a:pt x="1223" y="744"/>
                  <a:pt x="1223" y="744"/>
                  <a:pt x="1223" y="744"/>
                </a:cubicBezTo>
                <a:cubicBezTo>
                  <a:pt x="1223" y="742"/>
                  <a:pt x="1223" y="739"/>
                  <a:pt x="1223" y="737"/>
                </a:cubicBezTo>
                <a:cubicBezTo>
                  <a:pt x="1223" y="707"/>
                  <a:pt x="1208" y="688"/>
                  <a:pt x="1184" y="688"/>
                </a:cubicBezTo>
                <a:cubicBezTo>
                  <a:pt x="1160" y="688"/>
                  <a:pt x="1142" y="709"/>
                  <a:pt x="1142" y="737"/>
                </a:cubicBezTo>
                <a:cubicBezTo>
                  <a:pt x="1142" y="766"/>
                  <a:pt x="1159" y="786"/>
                  <a:pt x="1186" y="786"/>
                </a:cubicBezTo>
                <a:cubicBezTo>
                  <a:pt x="1199" y="786"/>
                  <a:pt x="1210" y="781"/>
                  <a:pt x="1219" y="771"/>
                </a:cubicBezTo>
                <a:lnTo>
                  <a:pt x="1205" y="756"/>
                </a:lnTo>
                <a:close/>
                <a:moveTo>
                  <a:pt x="943" y="727"/>
                </a:moveTo>
                <a:cubicBezTo>
                  <a:pt x="943" y="715"/>
                  <a:pt x="950" y="708"/>
                  <a:pt x="960" y="708"/>
                </a:cubicBezTo>
                <a:cubicBezTo>
                  <a:pt x="972" y="708"/>
                  <a:pt x="977" y="717"/>
                  <a:pt x="978" y="727"/>
                </a:cubicBezTo>
                <a:lnTo>
                  <a:pt x="943" y="727"/>
                </a:lnTo>
                <a:close/>
                <a:moveTo>
                  <a:pt x="982" y="756"/>
                </a:moveTo>
                <a:cubicBezTo>
                  <a:pt x="977" y="760"/>
                  <a:pt x="972" y="764"/>
                  <a:pt x="963" y="764"/>
                </a:cubicBezTo>
                <a:cubicBezTo>
                  <a:pt x="958" y="764"/>
                  <a:pt x="943" y="763"/>
                  <a:pt x="942" y="744"/>
                </a:cubicBezTo>
                <a:cubicBezTo>
                  <a:pt x="1000" y="744"/>
                  <a:pt x="1000" y="744"/>
                  <a:pt x="1000" y="744"/>
                </a:cubicBezTo>
                <a:cubicBezTo>
                  <a:pt x="1000" y="742"/>
                  <a:pt x="1000" y="739"/>
                  <a:pt x="1000" y="737"/>
                </a:cubicBezTo>
                <a:cubicBezTo>
                  <a:pt x="1000" y="707"/>
                  <a:pt x="985" y="688"/>
                  <a:pt x="961" y="688"/>
                </a:cubicBezTo>
                <a:cubicBezTo>
                  <a:pt x="936" y="688"/>
                  <a:pt x="919" y="709"/>
                  <a:pt x="919" y="737"/>
                </a:cubicBezTo>
                <a:cubicBezTo>
                  <a:pt x="919" y="766"/>
                  <a:pt x="936" y="786"/>
                  <a:pt x="963" y="786"/>
                </a:cubicBezTo>
                <a:cubicBezTo>
                  <a:pt x="975" y="786"/>
                  <a:pt x="987" y="781"/>
                  <a:pt x="996" y="771"/>
                </a:cubicBezTo>
                <a:lnTo>
                  <a:pt x="982" y="756"/>
                </a:lnTo>
                <a:close/>
                <a:moveTo>
                  <a:pt x="709" y="753"/>
                </a:moveTo>
                <a:cubicBezTo>
                  <a:pt x="709" y="744"/>
                  <a:pt x="715" y="739"/>
                  <a:pt x="725" y="739"/>
                </a:cubicBezTo>
                <a:cubicBezTo>
                  <a:pt x="732" y="739"/>
                  <a:pt x="738" y="741"/>
                  <a:pt x="743" y="744"/>
                </a:cubicBezTo>
                <a:cubicBezTo>
                  <a:pt x="743" y="757"/>
                  <a:pt x="743" y="757"/>
                  <a:pt x="743" y="757"/>
                </a:cubicBezTo>
                <a:cubicBezTo>
                  <a:pt x="740" y="762"/>
                  <a:pt x="734" y="767"/>
                  <a:pt x="725" y="767"/>
                </a:cubicBezTo>
                <a:cubicBezTo>
                  <a:pt x="715" y="767"/>
                  <a:pt x="709" y="761"/>
                  <a:pt x="709" y="753"/>
                </a:cubicBezTo>
                <a:moveTo>
                  <a:pt x="703" y="713"/>
                </a:moveTo>
                <a:cubicBezTo>
                  <a:pt x="710" y="709"/>
                  <a:pt x="717" y="706"/>
                  <a:pt x="727" y="706"/>
                </a:cubicBezTo>
                <a:cubicBezTo>
                  <a:pt x="737" y="706"/>
                  <a:pt x="743" y="711"/>
                  <a:pt x="743" y="720"/>
                </a:cubicBezTo>
                <a:cubicBezTo>
                  <a:pt x="743" y="726"/>
                  <a:pt x="743" y="726"/>
                  <a:pt x="743" y="726"/>
                </a:cubicBezTo>
                <a:cubicBezTo>
                  <a:pt x="738" y="724"/>
                  <a:pt x="730" y="722"/>
                  <a:pt x="723" y="722"/>
                </a:cubicBezTo>
                <a:cubicBezTo>
                  <a:pt x="706" y="722"/>
                  <a:pt x="686" y="730"/>
                  <a:pt x="686" y="753"/>
                </a:cubicBezTo>
                <a:cubicBezTo>
                  <a:pt x="686" y="777"/>
                  <a:pt x="705" y="786"/>
                  <a:pt x="721" y="786"/>
                </a:cubicBezTo>
                <a:cubicBezTo>
                  <a:pt x="727" y="786"/>
                  <a:pt x="737" y="783"/>
                  <a:pt x="743" y="776"/>
                </a:cubicBezTo>
                <a:cubicBezTo>
                  <a:pt x="743" y="784"/>
                  <a:pt x="743" y="784"/>
                  <a:pt x="743" y="784"/>
                </a:cubicBezTo>
                <a:cubicBezTo>
                  <a:pt x="766" y="784"/>
                  <a:pt x="766" y="784"/>
                  <a:pt x="766" y="784"/>
                </a:cubicBezTo>
                <a:cubicBezTo>
                  <a:pt x="766" y="720"/>
                  <a:pt x="766" y="720"/>
                  <a:pt x="766" y="720"/>
                </a:cubicBezTo>
                <a:cubicBezTo>
                  <a:pt x="766" y="700"/>
                  <a:pt x="752" y="688"/>
                  <a:pt x="729" y="688"/>
                </a:cubicBezTo>
                <a:cubicBezTo>
                  <a:pt x="716" y="688"/>
                  <a:pt x="704" y="691"/>
                  <a:pt x="694" y="697"/>
                </a:cubicBezTo>
                <a:lnTo>
                  <a:pt x="703" y="713"/>
                </a:lnTo>
                <a:close/>
                <a:moveTo>
                  <a:pt x="608" y="718"/>
                </a:moveTo>
                <a:cubicBezTo>
                  <a:pt x="608" y="755"/>
                  <a:pt x="608" y="755"/>
                  <a:pt x="608" y="755"/>
                </a:cubicBezTo>
                <a:cubicBezTo>
                  <a:pt x="604" y="760"/>
                  <a:pt x="600" y="764"/>
                  <a:pt x="591" y="764"/>
                </a:cubicBezTo>
                <a:cubicBezTo>
                  <a:pt x="583" y="764"/>
                  <a:pt x="574" y="759"/>
                  <a:pt x="574" y="735"/>
                </a:cubicBezTo>
                <a:cubicBezTo>
                  <a:pt x="574" y="714"/>
                  <a:pt x="583" y="709"/>
                  <a:pt x="591" y="709"/>
                </a:cubicBezTo>
                <a:cubicBezTo>
                  <a:pt x="600" y="709"/>
                  <a:pt x="605" y="714"/>
                  <a:pt x="608" y="718"/>
                </a:cubicBezTo>
                <a:moveTo>
                  <a:pt x="608" y="696"/>
                </a:moveTo>
                <a:cubicBezTo>
                  <a:pt x="602" y="691"/>
                  <a:pt x="595" y="688"/>
                  <a:pt x="587" y="688"/>
                </a:cubicBezTo>
                <a:cubicBezTo>
                  <a:pt x="564" y="688"/>
                  <a:pt x="550" y="706"/>
                  <a:pt x="550" y="736"/>
                </a:cubicBezTo>
                <a:cubicBezTo>
                  <a:pt x="550" y="767"/>
                  <a:pt x="564" y="786"/>
                  <a:pt x="586" y="786"/>
                </a:cubicBezTo>
                <a:cubicBezTo>
                  <a:pt x="595" y="786"/>
                  <a:pt x="602" y="783"/>
                  <a:pt x="608" y="777"/>
                </a:cubicBezTo>
                <a:cubicBezTo>
                  <a:pt x="608" y="779"/>
                  <a:pt x="608" y="779"/>
                  <a:pt x="608" y="779"/>
                </a:cubicBezTo>
                <a:cubicBezTo>
                  <a:pt x="608" y="789"/>
                  <a:pt x="608" y="803"/>
                  <a:pt x="578" y="804"/>
                </a:cubicBezTo>
                <a:cubicBezTo>
                  <a:pt x="577" y="804"/>
                  <a:pt x="577" y="804"/>
                  <a:pt x="577" y="804"/>
                </a:cubicBezTo>
                <a:cubicBezTo>
                  <a:pt x="585" y="822"/>
                  <a:pt x="585" y="822"/>
                  <a:pt x="585" y="822"/>
                </a:cubicBezTo>
                <a:cubicBezTo>
                  <a:pt x="585" y="822"/>
                  <a:pt x="585" y="822"/>
                  <a:pt x="585" y="822"/>
                </a:cubicBezTo>
                <a:cubicBezTo>
                  <a:pt x="616" y="821"/>
                  <a:pt x="631" y="806"/>
                  <a:pt x="631" y="775"/>
                </a:cubicBezTo>
                <a:cubicBezTo>
                  <a:pt x="631" y="690"/>
                  <a:pt x="631" y="690"/>
                  <a:pt x="631" y="690"/>
                </a:cubicBezTo>
                <a:cubicBezTo>
                  <a:pt x="608" y="690"/>
                  <a:pt x="608" y="690"/>
                  <a:pt x="608" y="690"/>
                </a:cubicBezTo>
                <a:lnTo>
                  <a:pt x="608" y="696"/>
                </a:lnTo>
                <a:close/>
                <a:moveTo>
                  <a:pt x="866" y="709"/>
                </a:moveTo>
                <a:cubicBezTo>
                  <a:pt x="875" y="709"/>
                  <a:pt x="884" y="716"/>
                  <a:pt x="884" y="735"/>
                </a:cubicBezTo>
                <a:cubicBezTo>
                  <a:pt x="884" y="755"/>
                  <a:pt x="878" y="764"/>
                  <a:pt x="867" y="764"/>
                </a:cubicBezTo>
                <a:cubicBezTo>
                  <a:pt x="858" y="764"/>
                  <a:pt x="852" y="759"/>
                  <a:pt x="850" y="755"/>
                </a:cubicBezTo>
                <a:cubicBezTo>
                  <a:pt x="850" y="719"/>
                  <a:pt x="850" y="719"/>
                  <a:pt x="850" y="719"/>
                </a:cubicBezTo>
                <a:cubicBezTo>
                  <a:pt x="854" y="713"/>
                  <a:pt x="859" y="709"/>
                  <a:pt x="866" y="709"/>
                </a:cubicBezTo>
                <a:moveTo>
                  <a:pt x="871" y="688"/>
                </a:moveTo>
                <a:cubicBezTo>
                  <a:pt x="863" y="688"/>
                  <a:pt x="856" y="691"/>
                  <a:pt x="850" y="697"/>
                </a:cubicBezTo>
                <a:cubicBezTo>
                  <a:pt x="850" y="653"/>
                  <a:pt x="850" y="653"/>
                  <a:pt x="850" y="653"/>
                </a:cubicBezTo>
                <a:cubicBezTo>
                  <a:pt x="827" y="665"/>
                  <a:pt x="827" y="665"/>
                  <a:pt x="827" y="665"/>
                </a:cubicBezTo>
                <a:cubicBezTo>
                  <a:pt x="827" y="784"/>
                  <a:pt x="827" y="784"/>
                  <a:pt x="827" y="784"/>
                </a:cubicBezTo>
                <a:cubicBezTo>
                  <a:pt x="850" y="784"/>
                  <a:pt x="850" y="784"/>
                  <a:pt x="850" y="784"/>
                </a:cubicBezTo>
                <a:cubicBezTo>
                  <a:pt x="850" y="777"/>
                  <a:pt x="850" y="777"/>
                  <a:pt x="850" y="777"/>
                </a:cubicBezTo>
                <a:cubicBezTo>
                  <a:pt x="856" y="782"/>
                  <a:pt x="863" y="786"/>
                  <a:pt x="871" y="786"/>
                </a:cubicBezTo>
                <a:cubicBezTo>
                  <a:pt x="894" y="786"/>
                  <a:pt x="907" y="767"/>
                  <a:pt x="907" y="736"/>
                </a:cubicBezTo>
                <a:cubicBezTo>
                  <a:pt x="907" y="706"/>
                  <a:pt x="893" y="688"/>
                  <a:pt x="871" y="688"/>
                </a:cubicBezTo>
                <a:moveTo>
                  <a:pt x="350" y="764"/>
                </a:moveTo>
                <a:cubicBezTo>
                  <a:pt x="342" y="764"/>
                  <a:pt x="332" y="759"/>
                  <a:pt x="332" y="735"/>
                </a:cubicBezTo>
                <a:cubicBezTo>
                  <a:pt x="332" y="714"/>
                  <a:pt x="342" y="709"/>
                  <a:pt x="350" y="709"/>
                </a:cubicBezTo>
                <a:cubicBezTo>
                  <a:pt x="358" y="709"/>
                  <a:pt x="363" y="714"/>
                  <a:pt x="366" y="718"/>
                </a:cubicBezTo>
                <a:cubicBezTo>
                  <a:pt x="366" y="755"/>
                  <a:pt x="366" y="755"/>
                  <a:pt x="366" y="755"/>
                </a:cubicBezTo>
                <a:cubicBezTo>
                  <a:pt x="363" y="760"/>
                  <a:pt x="358" y="764"/>
                  <a:pt x="350" y="764"/>
                </a:cubicBezTo>
                <a:moveTo>
                  <a:pt x="366" y="697"/>
                </a:moveTo>
                <a:cubicBezTo>
                  <a:pt x="360" y="691"/>
                  <a:pt x="353" y="688"/>
                  <a:pt x="345" y="688"/>
                </a:cubicBezTo>
                <a:cubicBezTo>
                  <a:pt x="323" y="688"/>
                  <a:pt x="309" y="706"/>
                  <a:pt x="309" y="736"/>
                </a:cubicBezTo>
                <a:cubicBezTo>
                  <a:pt x="309" y="767"/>
                  <a:pt x="322" y="786"/>
                  <a:pt x="345" y="786"/>
                </a:cubicBezTo>
                <a:cubicBezTo>
                  <a:pt x="353" y="786"/>
                  <a:pt x="360" y="783"/>
                  <a:pt x="366" y="776"/>
                </a:cubicBezTo>
                <a:cubicBezTo>
                  <a:pt x="366" y="784"/>
                  <a:pt x="366" y="784"/>
                  <a:pt x="366" y="784"/>
                </a:cubicBezTo>
                <a:cubicBezTo>
                  <a:pt x="389" y="784"/>
                  <a:pt x="389" y="784"/>
                  <a:pt x="389" y="784"/>
                </a:cubicBezTo>
                <a:cubicBezTo>
                  <a:pt x="389" y="651"/>
                  <a:pt x="389" y="651"/>
                  <a:pt x="389" y="651"/>
                </a:cubicBezTo>
                <a:cubicBezTo>
                  <a:pt x="366" y="663"/>
                  <a:pt x="366" y="663"/>
                  <a:pt x="366" y="663"/>
                </a:cubicBezTo>
                <a:lnTo>
                  <a:pt x="366" y="697"/>
                </a:lnTo>
                <a:close/>
                <a:moveTo>
                  <a:pt x="269" y="663"/>
                </a:moveTo>
                <a:cubicBezTo>
                  <a:pt x="293" y="651"/>
                  <a:pt x="293" y="651"/>
                  <a:pt x="293" y="651"/>
                </a:cubicBezTo>
                <a:cubicBezTo>
                  <a:pt x="293" y="736"/>
                  <a:pt x="293" y="736"/>
                  <a:pt x="293" y="736"/>
                </a:cubicBezTo>
                <a:cubicBezTo>
                  <a:pt x="293" y="784"/>
                  <a:pt x="293" y="784"/>
                  <a:pt x="293" y="784"/>
                </a:cubicBezTo>
                <a:cubicBezTo>
                  <a:pt x="269" y="784"/>
                  <a:pt x="269" y="784"/>
                  <a:pt x="269" y="784"/>
                </a:cubicBezTo>
                <a:lnTo>
                  <a:pt x="269" y="663"/>
                </a:lnTo>
                <a:close/>
                <a:moveTo>
                  <a:pt x="249" y="736"/>
                </a:moveTo>
                <a:cubicBezTo>
                  <a:pt x="249" y="784"/>
                  <a:pt x="249" y="784"/>
                  <a:pt x="249" y="784"/>
                </a:cubicBezTo>
                <a:cubicBezTo>
                  <a:pt x="226" y="784"/>
                  <a:pt x="226" y="784"/>
                  <a:pt x="226" y="784"/>
                </a:cubicBezTo>
                <a:cubicBezTo>
                  <a:pt x="226" y="690"/>
                  <a:pt x="226" y="690"/>
                  <a:pt x="226" y="690"/>
                </a:cubicBezTo>
                <a:cubicBezTo>
                  <a:pt x="249" y="690"/>
                  <a:pt x="249" y="690"/>
                  <a:pt x="249" y="690"/>
                </a:cubicBezTo>
                <a:lnTo>
                  <a:pt x="249" y="736"/>
                </a:lnTo>
                <a:close/>
                <a:moveTo>
                  <a:pt x="477" y="784"/>
                </a:moveTo>
                <a:cubicBezTo>
                  <a:pt x="454" y="784"/>
                  <a:pt x="454" y="784"/>
                  <a:pt x="454" y="784"/>
                </a:cubicBezTo>
                <a:cubicBezTo>
                  <a:pt x="454" y="690"/>
                  <a:pt x="454" y="690"/>
                  <a:pt x="454" y="690"/>
                </a:cubicBezTo>
                <a:cubicBezTo>
                  <a:pt x="477" y="690"/>
                  <a:pt x="477" y="690"/>
                  <a:pt x="477" y="690"/>
                </a:cubicBezTo>
                <a:cubicBezTo>
                  <a:pt x="477" y="698"/>
                  <a:pt x="477" y="698"/>
                  <a:pt x="477" y="698"/>
                </a:cubicBezTo>
                <a:cubicBezTo>
                  <a:pt x="483" y="691"/>
                  <a:pt x="491" y="688"/>
                  <a:pt x="500" y="688"/>
                </a:cubicBezTo>
                <a:cubicBezTo>
                  <a:pt x="523" y="688"/>
                  <a:pt x="535" y="703"/>
                  <a:pt x="535" y="731"/>
                </a:cubicBezTo>
                <a:cubicBezTo>
                  <a:pt x="535" y="784"/>
                  <a:pt x="535" y="784"/>
                  <a:pt x="535" y="784"/>
                </a:cubicBezTo>
                <a:cubicBezTo>
                  <a:pt x="511" y="784"/>
                  <a:pt x="511" y="784"/>
                  <a:pt x="511" y="784"/>
                </a:cubicBezTo>
                <a:cubicBezTo>
                  <a:pt x="511" y="732"/>
                  <a:pt x="511" y="732"/>
                  <a:pt x="511" y="732"/>
                </a:cubicBezTo>
                <a:cubicBezTo>
                  <a:pt x="511" y="716"/>
                  <a:pt x="506" y="709"/>
                  <a:pt x="495" y="709"/>
                </a:cubicBezTo>
                <a:cubicBezTo>
                  <a:pt x="483" y="709"/>
                  <a:pt x="477" y="717"/>
                  <a:pt x="477" y="732"/>
                </a:cubicBezTo>
                <a:lnTo>
                  <a:pt x="477" y="784"/>
                </a:lnTo>
                <a:close/>
                <a:moveTo>
                  <a:pt x="124" y="743"/>
                </a:moveTo>
                <a:cubicBezTo>
                  <a:pt x="124" y="690"/>
                  <a:pt x="124" y="690"/>
                  <a:pt x="124" y="690"/>
                </a:cubicBezTo>
                <a:cubicBezTo>
                  <a:pt x="147" y="690"/>
                  <a:pt x="147" y="690"/>
                  <a:pt x="147" y="690"/>
                </a:cubicBezTo>
                <a:cubicBezTo>
                  <a:pt x="147" y="742"/>
                  <a:pt x="147" y="742"/>
                  <a:pt x="147" y="742"/>
                </a:cubicBezTo>
                <a:cubicBezTo>
                  <a:pt x="147" y="757"/>
                  <a:pt x="153" y="764"/>
                  <a:pt x="164" y="764"/>
                </a:cubicBezTo>
                <a:cubicBezTo>
                  <a:pt x="176" y="764"/>
                  <a:pt x="182" y="757"/>
                  <a:pt x="182" y="742"/>
                </a:cubicBezTo>
                <a:cubicBezTo>
                  <a:pt x="182" y="690"/>
                  <a:pt x="182" y="690"/>
                  <a:pt x="182" y="690"/>
                </a:cubicBezTo>
                <a:cubicBezTo>
                  <a:pt x="205" y="690"/>
                  <a:pt x="205" y="690"/>
                  <a:pt x="205" y="690"/>
                </a:cubicBezTo>
                <a:cubicBezTo>
                  <a:pt x="205" y="784"/>
                  <a:pt x="205" y="784"/>
                  <a:pt x="205" y="784"/>
                </a:cubicBezTo>
                <a:cubicBezTo>
                  <a:pt x="182" y="784"/>
                  <a:pt x="182" y="784"/>
                  <a:pt x="182" y="784"/>
                </a:cubicBezTo>
                <a:cubicBezTo>
                  <a:pt x="182" y="776"/>
                  <a:pt x="182" y="776"/>
                  <a:pt x="182" y="776"/>
                </a:cubicBezTo>
                <a:cubicBezTo>
                  <a:pt x="176" y="782"/>
                  <a:pt x="169" y="786"/>
                  <a:pt x="159" y="786"/>
                </a:cubicBezTo>
                <a:cubicBezTo>
                  <a:pt x="129" y="786"/>
                  <a:pt x="124" y="759"/>
                  <a:pt x="124" y="743"/>
                </a:cubicBezTo>
                <a:moveTo>
                  <a:pt x="63" y="705"/>
                </a:moveTo>
                <a:cubicBezTo>
                  <a:pt x="33" y="705"/>
                  <a:pt x="33" y="705"/>
                  <a:pt x="33" y="705"/>
                </a:cubicBezTo>
                <a:cubicBezTo>
                  <a:pt x="33" y="677"/>
                  <a:pt x="33" y="677"/>
                  <a:pt x="33" y="677"/>
                </a:cubicBezTo>
                <a:cubicBezTo>
                  <a:pt x="62" y="677"/>
                  <a:pt x="62" y="677"/>
                  <a:pt x="62" y="677"/>
                </a:cubicBezTo>
                <a:cubicBezTo>
                  <a:pt x="73" y="677"/>
                  <a:pt x="78" y="682"/>
                  <a:pt x="78" y="691"/>
                </a:cubicBezTo>
                <a:cubicBezTo>
                  <a:pt x="78" y="697"/>
                  <a:pt x="76" y="705"/>
                  <a:pt x="63" y="705"/>
                </a:cubicBezTo>
                <a:moveTo>
                  <a:pt x="63" y="762"/>
                </a:moveTo>
                <a:cubicBezTo>
                  <a:pt x="33" y="762"/>
                  <a:pt x="33" y="762"/>
                  <a:pt x="33" y="762"/>
                </a:cubicBezTo>
                <a:cubicBezTo>
                  <a:pt x="33" y="725"/>
                  <a:pt x="33" y="725"/>
                  <a:pt x="33" y="725"/>
                </a:cubicBezTo>
                <a:cubicBezTo>
                  <a:pt x="63" y="725"/>
                  <a:pt x="63" y="725"/>
                  <a:pt x="63" y="725"/>
                </a:cubicBezTo>
                <a:cubicBezTo>
                  <a:pt x="76" y="725"/>
                  <a:pt x="82" y="732"/>
                  <a:pt x="82" y="744"/>
                </a:cubicBezTo>
                <a:cubicBezTo>
                  <a:pt x="82" y="755"/>
                  <a:pt x="75" y="762"/>
                  <a:pt x="63" y="762"/>
                </a:cubicBezTo>
                <a:moveTo>
                  <a:pt x="108" y="743"/>
                </a:moveTo>
                <a:cubicBezTo>
                  <a:pt x="108" y="725"/>
                  <a:pt x="95" y="717"/>
                  <a:pt x="89" y="714"/>
                </a:cubicBezTo>
                <a:cubicBezTo>
                  <a:pt x="97" y="709"/>
                  <a:pt x="103" y="699"/>
                  <a:pt x="103" y="689"/>
                </a:cubicBezTo>
                <a:cubicBezTo>
                  <a:pt x="103" y="668"/>
                  <a:pt x="89" y="655"/>
                  <a:pt x="63" y="655"/>
                </a:cubicBezTo>
                <a:cubicBezTo>
                  <a:pt x="9" y="655"/>
                  <a:pt x="9" y="655"/>
                  <a:pt x="9" y="655"/>
                </a:cubicBezTo>
                <a:cubicBezTo>
                  <a:pt x="9" y="784"/>
                  <a:pt x="9" y="784"/>
                  <a:pt x="9" y="784"/>
                </a:cubicBezTo>
                <a:cubicBezTo>
                  <a:pt x="63" y="784"/>
                  <a:pt x="63" y="784"/>
                  <a:pt x="63" y="784"/>
                </a:cubicBezTo>
                <a:cubicBezTo>
                  <a:pt x="91" y="784"/>
                  <a:pt x="108" y="768"/>
                  <a:pt x="108" y="7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7" tIns="39089" rIns="78177" bIns="39089" numCol="1" anchor="t" anchorCtr="0" compatLnSpc="1">
            <a:prstTxWarp prst="textNoShape">
              <a:avLst/>
            </a:prstTxWarp>
          </a:bodyPr>
          <a:lstStyle/>
          <a:p>
            <a:pPr defTabSz="891760"/>
            <a:endParaRPr lang="en-IN" sz="1539" dirty="0">
              <a:solidFill>
                <a:prstClr val="black"/>
              </a:solidFill>
            </a:endParaRPr>
          </a:p>
        </p:txBody>
      </p:sp>
      <p:sp>
        <p:nvSpPr>
          <p:cNvPr id="13" name="Rectangle 12"/>
          <p:cNvSpPr/>
          <p:nvPr userDrawn="1"/>
        </p:nvSpPr>
        <p:spPr bwMode="gray">
          <a:xfrm>
            <a:off x="9682687" y="1796234"/>
            <a:ext cx="2370356" cy="979551"/>
          </a:xfrm>
          <a:prstGeom prst="rect">
            <a:avLst/>
          </a:prstGeom>
          <a:solidFill>
            <a:schemeClr val="accent6"/>
          </a:solidFill>
          <a:ln w="9525"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557" tIns="61557" rIns="61557" bIns="61557" rtlCol="0" anchor="ctr"/>
          <a:lstStyle/>
          <a:p>
            <a:pPr defTabSz="891760"/>
            <a:r>
              <a:rPr lang="en-GB" sz="1197" b="1" dirty="0" smtClean="0">
                <a:solidFill>
                  <a:srgbClr val="FFFFFF"/>
                </a:solidFill>
              </a:rPr>
              <a:t>PLEASE DO NOT REMOVE FOR CSG PURPOSES ONLY</a:t>
            </a:r>
          </a:p>
          <a:p>
            <a:pPr defTabSz="891760">
              <a:tabLst>
                <a:tab pos="1074927" algn="l"/>
              </a:tabLst>
            </a:pPr>
            <a:r>
              <a:rPr lang="en-GB" sz="1197" b="1" dirty="0" smtClean="0">
                <a:solidFill>
                  <a:srgbClr val="FFFFFF"/>
                </a:solidFill>
              </a:rPr>
              <a:t>Image ref no: 	14H04263_RF</a:t>
            </a:r>
          </a:p>
        </p:txBody>
      </p:sp>
    </p:spTree>
    <p:extLst>
      <p:ext uri="{BB962C8B-B14F-4D97-AF65-F5344CB8AC3E}">
        <p14:creationId xmlns:p14="http://schemas.microsoft.com/office/powerpoint/2010/main" val="27641869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358" y="1441"/>
          <a:ext cx="1357" cy="1439"/>
        </p:xfrm>
        <a:graphic>
          <a:graphicData uri="http://schemas.openxmlformats.org/presentationml/2006/ole">
            <mc:AlternateContent xmlns:mc="http://schemas.openxmlformats.org/markup-compatibility/2006">
              <mc:Choice xmlns:v="urn:schemas-microsoft-com:vml" Requires="v">
                <p:oleObj spid="_x0000_s11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358" y="1441"/>
                        <a:ext cx="1357" cy="1439"/>
                      </a:xfrm>
                      <a:prstGeom prst="rect">
                        <a:avLst/>
                      </a:prstGeom>
                    </p:spPr>
                  </p:pic>
                </p:oleObj>
              </mc:Fallback>
            </mc:AlternateContent>
          </a:graphicData>
        </a:graphic>
      </p:graphicFrame>
      <p:sp>
        <p:nvSpPr>
          <p:cNvPr id="6" name="Freeform 5"/>
          <p:cNvSpPr>
            <a:spLocks noChangeAspect="1"/>
          </p:cNvSpPr>
          <p:nvPr userDrawn="1"/>
        </p:nvSpPr>
        <p:spPr bwMode="gray">
          <a:xfrm>
            <a:off x="505567" y="710449"/>
            <a:ext cx="3968245" cy="3855911"/>
          </a:xfrm>
          <a:custGeom>
            <a:avLst/>
            <a:gdLst>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4589 h 14589"/>
              <a:gd name="connsiteX4" fmla="*/ 0 w 10031"/>
              <a:gd name="connsiteY4" fmla="*/ 0 h 14589"/>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0 h 14589"/>
              <a:gd name="connsiteX4" fmla="*/ 0 w 10031"/>
              <a:gd name="connsiteY4" fmla="*/ 0 h 14589"/>
              <a:gd name="connsiteX0" fmla="*/ 2 w 10033"/>
              <a:gd name="connsiteY0" fmla="*/ 0 h 14589"/>
              <a:gd name="connsiteX1" fmla="*/ 2 w 10033"/>
              <a:gd name="connsiteY1" fmla="*/ 14589 h 14589"/>
              <a:gd name="connsiteX2" fmla="*/ 10033 w 10033"/>
              <a:gd name="connsiteY2" fmla="*/ 11790 h 14589"/>
              <a:gd name="connsiteX3" fmla="*/ 10033 w 10033"/>
              <a:gd name="connsiteY3" fmla="*/ 0 h 14589"/>
              <a:gd name="connsiteX4" fmla="*/ 2 w 10033"/>
              <a:gd name="connsiteY4" fmla="*/ 0 h 1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4589">
                <a:moveTo>
                  <a:pt x="2" y="0"/>
                </a:moveTo>
                <a:cubicBezTo>
                  <a:pt x="12" y="4863"/>
                  <a:pt x="-8" y="9726"/>
                  <a:pt x="2" y="14589"/>
                </a:cubicBezTo>
                <a:lnTo>
                  <a:pt x="10033" y="11790"/>
                </a:lnTo>
                <a:lnTo>
                  <a:pt x="10033" y="0"/>
                </a:lnTo>
                <a:lnTo>
                  <a:pt x="2" y="0"/>
                </a:lnTo>
                <a:close/>
              </a:path>
            </a:pathLst>
          </a:custGeom>
          <a:solidFill>
            <a:schemeClr val="accent2"/>
          </a:solidFill>
          <a:ln w="9525">
            <a:noFill/>
            <a:round/>
            <a:headEnd/>
            <a:tailEnd/>
          </a:ln>
        </p:spPr>
        <p:txBody>
          <a:bodyPr vert="horz" wrap="square" lIns="78191" tIns="39095" rIns="78191" bIns="39095" numCol="1" anchor="t" anchorCtr="0" compatLnSpc="1">
            <a:prstTxWarp prst="textNoShape">
              <a:avLst/>
            </a:prstTxWarp>
          </a:bodyPr>
          <a:lstStyle/>
          <a:p>
            <a:endParaRPr lang="en-GB" sz="1539" dirty="0">
              <a:latin typeface="Arial" panose="020B0604020202020204" pitchFamily="34" charset="0"/>
              <a:cs typeface="Arial" panose="020B0604020202020204" pitchFamily="34" charset="0"/>
              <a:sym typeface="Arial" panose="020B0604020202020204" pitchFamily="34" charset="0"/>
            </a:endParaRPr>
          </a:p>
        </p:txBody>
      </p:sp>
      <p:sp>
        <p:nvSpPr>
          <p:cNvPr id="8" name="Text Placeholder 7"/>
          <p:cNvSpPr>
            <a:spLocks noGrp="1"/>
          </p:cNvSpPr>
          <p:nvPr>
            <p:ph type="body" sz="quarter" idx="10" hasCustomPrompt="1"/>
          </p:nvPr>
        </p:nvSpPr>
        <p:spPr bwMode="gray">
          <a:xfrm>
            <a:off x="754379" y="1159136"/>
            <a:ext cx="3355439" cy="254067"/>
          </a:xfrm>
        </p:spPr>
        <p:txBody>
          <a:bodyPr wrap="none" anchor="ctr" anchorCtr="0"/>
          <a:lstStyle>
            <a:lvl1pPr>
              <a:defRPr lang="en-US" sz="1197" b="1" kern="1200" dirty="0" smtClean="0">
                <a:solidFill>
                  <a:srgbClr val="404040"/>
                </a:solidFill>
                <a:latin typeface="Arial" panose="020B0604020202020204" pitchFamily="34" charset="0"/>
                <a:ea typeface="+mn-ea"/>
                <a:cs typeface="Arial" charset="0"/>
                <a:sym typeface="Arial" panose="020B0604020202020204" pitchFamily="34" charset="0"/>
              </a:defRPr>
            </a:lvl1pPr>
          </a:lstStyle>
          <a:p>
            <a:pPr lvl="0"/>
            <a:r>
              <a:rPr lang="en-US" dirty="0" smtClean="0"/>
              <a:t>Section #</a:t>
            </a:r>
          </a:p>
        </p:txBody>
      </p:sp>
      <p:sp>
        <p:nvSpPr>
          <p:cNvPr id="10" name="Text Placeholder 9"/>
          <p:cNvSpPr>
            <a:spLocks noGrp="1"/>
          </p:cNvSpPr>
          <p:nvPr>
            <p:ph type="body" sz="quarter" idx="11" hasCustomPrompt="1"/>
          </p:nvPr>
        </p:nvSpPr>
        <p:spPr bwMode="gray">
          <a:xfrm>
            <a:off x="754379" y="1434089"/>
            <a:ext cx="3355439" cy="708406"/>
          </a:xfrm>
        </p:spPr>
        <p:txBody>
          <a:bodyPr/>
          <a:lstStyle>
            <a:lvl1pPr>
              <a:lnSpc>
                <a:spcPct val="90000"/>
              </a:lnSpc>
              <a:spcAft>
                <a:spcPts val="0"/>
              </a:spcAft>
              <a:defRPr lang="en-GB" sz="2565" b="1" kern="1200" dirty="0" smtClean="0">
                <a:solidFill>
                  <a:srgbClr val="404040"/>
                </a:solidFill>
                <a:latin typeface="Arial" panose="020B0604020202020204" pitchFamily="34" charset="0"/>
                <a:ea typeface="+mn-ea"/>
                <a:cs typeface="Arial" charset="0"/>
                <a:sym typeface="Arial" panose="020B0604020202020204" pitchFamily="34" charset="0"/>
              </a:defRPr>
            </a:lvl1pPr>
          </a:lstStyle>
          <a:p>
            <a:pPr lvl="0"/>
            <a:r>
              <a:rPr lang="en-GB" dirty="0" smtClean="0"/>
              <a:t>Section</a:t>
            </a:r>
            <a:endParaRPr lang="en-GB" dirty="0"/>
          </a:p>
        </p:txBody>
      </p:sp>
      <p:grpSp>
        <p:nvGrpSpPr>
          <p:cNvPr id="5" name="Group 4"/>
          <p:cNvGrpSpPr/>
          <p:nvPr userDrawn="1"/>
        </p:nvGrpSpPr>
        <p:grpSpPr>
          <a:xfrm>
            <a:off x="7061150" y="3933979"/>
            <a:ext cx="1880587" cy="1993653"/>
            <a:chOff x="8274663" y="307243"/>
            <a:chExt cx="280214" cy="280068"/>
          </a:xfrm>
        </p:grpSpPr>
        <p:grpSp>
          <p:nvGrpSpPr>
            <p:cNvPr id="7" name="Group 6"/>
            <p:cNvGrpSpPr/>
            <p:nvPr/>
          </p:nvGrpSpPr>
          <p:grpSpPr>
            <a:xfrm>
              <a:off x="8356040" y="307243"/>
              <a:ext cx="117829" cy="279389"/>
              <a:chOff x="5499100" y="2183699"/>
              <a:chExt cx="609600" cy="1521526"/>
            </a:xfrm>
            <a:solidFill>
              <a:schemeClr val="tx2">
                <a:lumMod val="50000"/>
              </a:schemeClr>
            </a:solidFill>
          </p:grpSpPr>
          <p:sp>
            <p:nvSpPr>
              <p:cNvPr id="19" name="Isosceles Triangle 18"/>
              <p:cNvSpPr/>
              <p:nvPr/>
            </p:nvSpPr>
            <p:spPr>
              <a:xfrm rot="10800000">
                <a:off x="5499100" y="2183699"/>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20" name="Isosceles Triangle 19"/>
              <p:cNvSpPr/>
              <p:nvPr/>
            </p:nvSpPr>
            <p:spPr>
              <a:xfrm>
                <a:off x="5499100" y="2943225"/>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9" name="Group 8"/>
            <p:cNvGrpSpPr/>
            <p:nvPr/>
          </p:nvGrpSpPr>
          <p:grpSpPr>
            <a:xfrm rot="2700000">
              <a:off x="8355670" y="306790"/>
              <a:ext cx="117829" cy="279844"/>
              <a:chOff x="5499100" y="2181225"/>
              <a:chExt cx="609600" cy="1524000"/>
            </a:xfrm>
            <a:solidFill>
              <a:schemeClr val="bg1">
                <a:lumMod val="60000"/>
                <a:lumOff val="40000"/>
              </a:schemeClr>
            </a:solidFill>
          </p:grpSpPr>
          <p:sp>
            <p:nvSpPr>
              <p:cNvPr id="17" name="Isosceles Triangle 16"/>
              <p:cNvSpPr/>
              <p:nvPr/>
            </p:nvSpPr>
            <p:spPr>
              <a:xfrm rot="10800000">
                <a:off x="5499100" y="2181225"/>
                <a:ext cx="609600" cy="762000"/>
              </a:xfrm>
              <a:prstGeom prst="triangle">
                <a:avLst>
                  <a:gd name="adj" fmla="val 491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18" name="Isosceles Triangle 17"/>
              <p:cNvSpPr/>
              <p:nvPr/>
            </p:nvSpPr>
            <p:spPr>
              <a:xfrm>
                <a:off x="5499100" y="2943225"/>
                <a:ext cx="609600" cy="762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11" name="Group 10"/>
            <p:cNvGrpSpPr/>
            <p:nvPr/>
          </p:nvGrpSpPr>
          <p:grpSpPr>
            <a:xfrm rot="5400000">
              <a:off x="8356040" y="307467"/>
              <a:ext cx="117829" cy="279844"/>
              <a:chOff x="5499100" y="2181225"/>
              <a:chExt cx="609600" cy="1524000"/>
            </a:xfrm>
            <a:solidFill>
              <a:schemeClr val="bg1">
                <a:lumMod val="40000"/>
                <a:lumOff val="60000"/>
              </a:schemeClr>
            </a:solidFill>
          </p:grpSpPr>
          <p:sp>
            <p:nvSpPr>
              <p:cNvPr id="15" name="Isosceles Triangle 14"/>
              <p:cNvSpPr/>
              <p:nvPr/>
            </p:nvSpPr>
            <p:spPr>
              <a:xfrm rot="10800000">
                <a:off x="5499100" y="2181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16" name="Isosceles Triangle 15"/>
              <p:cNvSpPr/>
              <p:nvPr/>
            </p:nvSpPr>
            <p:spPr>
              <a:xfrm>
                <a:off x="5499100" y="2943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12" name="Group 11"/>
            <p:cNvGrpSpPr/>
            <p:nvPr/>
          </p:nvGrpSpPr>
          <p:grpSpPr>
            <a:xfrm rot="8100000">
              <a:off x="8355670" y="307467"/>
              <a:ext cx="117829" cy="279844"/>
              <a:chOff x="5499100" y="2181225"/>
              <a:chExt cx="609600" cy="1524000"/>
            </a:xfrm>
            <a:solidFill>
              <a:schemeClr val="bg1">
                <a:lumMod val="20000"/>
                <a:lumOff val="80000"/>
              </a:schemeClr>
            </a:solidFill>
          </p:grpSpPr>
          <p:sp>
            <p:nvSpPr>
              <p:cNvPr id="13" name="Isosceles Triangle 12"/>
              <p:cNvSpPr/>
              <p:nvPr/>
            </p:nvSpPr>
            <p:spPr>
              <a:xfrm rot="10800000">
                <a:off x="5499100" y="2181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14" name="Isosceles Triangle 13"/>
              <p:cNvSpPr/>
              <p:nvPr/>
            </p:nvSpPr>
            <p:spPr>
              <a:xfrm>
                <a:off x="5499100" y="2943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grpSp>
        <p:nvGrpSpPr>
          <p:cNvPr id="21" name="Group 20"/>
          <p:cNvGrpSpPr/>
          <p:nvPr userDrawn="1"/>
        </p:nvGrpSpPr>
        <p:grpSpPr>
          <a:xfrm>
            <a:off x="5907655" y="5211919"/>
            <a:ext cx="1336922" cy="1417302"/>
            <a:chOff x="8274663" y="307243"/>
            <a:chExt cx="280214" cy="280068"/>
          </a:xfrm>
        </p:grpSpPr>
        <p:grpSp>
          <p:nvGrpSpPr>
            <p:cNvPr id="22" name="Group 21"/>
            <p:cNvGrpSpPr/>
            <p:nvPr/>
          </p:nvGrpSpPr>
          <p:grpSpPr>
            <a:xfrm>
              <a:off x="8356040" y="307243"/>
              <a:ext cx="117829" cy="279389"/>
              <a:chOff x="5499100" y="2183699"/>
              <a:chExt cx="609600" cy="1521526"/>
            </a:xfrm>
            <a:solidFill>
              <a:schemeClr val="tx2">
                <a:lumMod val="50000"/>
              </a:schemeClr>
            </a:solidFill>
          </p:grpSpPr>
          <p:sp>
            <p:nvSpPr>
              <p:cNvPr id="32" name="Isosceles Triangle 31"/>
              <p:cNvSpPr/>
              <p:nvPr/>
            </p:nvSpPr>
            <p:spPr>
              <a:xfrm rot="10800000">
                <a:off x="5499100" y="2183699"/>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33" name="Isosceles Triangle 32"/>
              <p:cNvSpPr/>
              <p:nvPr/>
            </p:nvSpPr>
            <p:spPr>
              <a:xfrm>
                <a:off x="5499100" y="2943225"/>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23" name="Group 22"/>
            <p:cNvGrpSpPr/>
            <p:nvPr/>
          </p:nvGrpSpPr>
          <p:grpSpPr>
            <a:xfrm rot="2700000">
              <a:off x="8355670" y="306790"/>
              <a:ext cx="117829" cy="279844"/>
              <a:chOff x="5499100" y="2181225"/>
              <a:chExt cx="609600" cy="1524000"/>
            </a:xfrm>
            <a:solidFill>
              <a:schemeClr val="bg1">
                <a:lumMod val="60000"/>
                <a:lumOff val="40000"/>
              </a:schemeClr>
            </a:solidFill>
          </p:grpSpPr>
          <p:sp>
            <p:nvSpPr>
              <p:cNvPr id="30" name="Isosceles Triangle 29"/>
              <p:cNvSpPr/>
              <p:nvPr/>
            </p:nvSpPr>
            <p:spPr>
              <a:xfrm rot="10800000">
                <a:off x="5499100" y="2181225"/>
                <a:ext cx="609600" cy="762000"/>
              </a:xfrm>
              <a:prstGeom prst="triangle">
                <a:avLst>
                  <a:gd name="adj" fmla="val 491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31" name="Isosceles Triangle 30"/>
              <p:cNvSpPr/>
              <p:nvPr/>
            </p:nvSpPr>
            <p:spPr>
              <a:xfrm>
                <a:off x="5499100" y="2943225"/>
                <a:ext cx="609600" cy="762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24" name="Group 23"/>
            <p:cNvGrpSpPr/>
            <p:nvPr/>
          </p:nvGrpSpPr>
          <p:grpSpPr>
            <a:xfrm rot="5400000">
              <a:off x="8356040" y="307467"/>
              <a:ext cx="117829" cy="279844"/>
              <a:chOff x="5499100" y="2181225"/>
              <a:chExt cx="609600" cy="1524000"/>
            </a:xfrm>
            <a:solidFill>
              <a:schemeClr val="bg1">
                <a:lumMod val="40000"/>
                <a:lumOff val="60000"/>
              </a:schemeClr>
            </a:solidFill>
          </p:grpSpPr>
          <p:sp>
            <p:nvSpPr>
              <p:cNvPr id="28" name="Isosceles Triangle 27"/>
              <p:cNvSpPr/>
              <p:nvPr/>
            </p:nvSpPr>
            <p:spPr>
              <a:xfrm rot="10800000">
                <a:off x="5499100" y="2181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29" name="Isosceles Triangle 28"/>
              <p:cNvSpPr/>
              <p:nvPr/>
            </p:nvSpPr>
            <p:spPr>
              <a:xfrm>
                <a:off x="5499100" y="2943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25" name="Group 24"/>
            <p:cNvGrpSpPr/>
            <p:nvPr/>
          </p:nvGrpSpPr>
          <p:grpSpPr>
            <a:xfrm rot="8100000">
              <a:off x="8355670" y="307467"/>
              <a:ext cx="117829" cy="279844"/>
              <a:chOff x="5499100" y="2181225"/>
              <a:chExt cx="609600" cy="1524000"/>
            </a:xfrm>
            <a:solidFill>
              <a:schemeClr val="bg1">
                <a:lumMod val="20000"/>
                <a:lumOff val="80000"/>
              </a:schemeClr>
            </a:solidFill>
          </p:grpSpPr>
          <p:sp>
            <p:nvSpPr>
              <p:cNvPr id="26" name="Isosceles Triangle 25"/>
              <p:cNvSpPr/>
              <p:nvPr/>
            </p:nvSpPr>
            <p:spPr>
              <a:xfrm rot="10800000">
                <a:off x="5499100" y="2181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27" name="Isosceles Triangle 26"/>
              <p:cNvSpPr/>
              <p:nvPr/>
            </p:nvSpPr>
            <p:spPr>
              <a:xfrm>
                <a:off x="5499100" y="2943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grpSp>
        <p:nvGrpSpPr>
          <p:cNvPr id="34" name="Group 33"/>
          <p:cNvGrpSpPr/>
          <p:nvPr userDrawn="1"/>
        </p:nvGrpSpPr>
        <p:grpSpPr>
          <a:xfrm>
            <a:off x="7284643" y="5995647"/>
            <a:ext cx="593397" cy="629074"/>
            <a:chOff x="8274663" y="307243"/>
            <a:chExt cx="280214" cy="280068"/>
          </a:xfrm>
        </p:grpSpPr>
        <p:grpSp>
          <p:nvGrpSpPr>
            <p:cNvPr id="35" name="Group 34"/>
            <p:cNvGrpSpPr/>
            <p:nvPr/>
          </p:nvGrpSpPr>
          <p:grpSpPr>
            <a:xfrm>
              <a:off x="8356040" y="307243"/>
              <a:ext cx="117829" cy="279389"/>
              <a:chOff x="5499100" y="2183699"/>
              <a:chExt cx="609600" cy="1521526"/>
            </a:xfrm>
            <a:solidFill>
              <a:schemeClr val="tx2">
                <a:lumMod val="50000"/>
              </a:schemeClr>
            </a:solidFill>
          </p:grpSpPr>
          <p:sp>
            <p:nvSpPr>
              <p:cNvPr id="45" name="Isosceles Triangle 44"/>
              <p:cNvSpPr/>
              <p:nvPr/>
            </p:nvSpPr>
            <p:spPr>
              <a:xfrm rot="10800000">
                <a:off x="5499100" y="2183699"/>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46" name="Isosceles Triangle 45"/>
              <p:cNvSpPr/>
              <p:nvPr/>
            </p:nvSpPr>
            <p:spPr>
              <a:xfrm>
                <a:off x="5499100" y="2943225"/>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36" name="Group 35"/>
            <p:cNvGrpSpPr/>
            <p:nvPr/>
          </p:nvGrpSpPr>
          <p:grpSpPr>
            <a:xfrm rot="2700000">
              <a:off x="8355670" y="306790"/>
              <a:ext cx="117829" cy="279844"/>
              <a:chOff x="5499100" y="2181225"/>
              <a:chExt cx="609600" cy="1524000"/>
            </a:xfrm>
            <a:solidFill>
              <a:schemeClr val="bg1">
                <a:lumMod val="60000"/>
                <a:lumOff val="40000"/>
              </a:schemeClr>
            </a:solidFill>
          </p:grpSpPr>
          <p:sp>
            <p:nvSpPr>
              <p:cNvPr id="43" name="Isosceles Triangle 42"/>
              <p:cNvSpPr/>
              <p:nvPr/>
            </p:nvSpPr>
            <p:spPr>
              <a:xfrm rot="10800000">
                <a:off x="5499100" y="2181225"/>
                <a:ext cx="609600" cy="762000"/>
              </a:xfrm>
              <a:prstGeom prst="triangle">
                <a:avLst>
                  <a:gd name="adj" fmla="val 491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44" name="Isosceles Triangle 43"/>
              <p:cNvSpPr/>
              <p:nvPr/>
            </p:nvSpPr>
            <p:spPr>
              <a:xfrm>
                <a:off x="5499100" y="2943225"/>
                <a:ext cx="609600" cy="762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37" name="Group 36"/>
            <p:cNvGrpSpPr/>
            <p:nvPr/>
          </p:nvGrpSpPr>
          <p:grpSpPr>
            <a:xfrm rot="5400000">
              <a:off x="8356040" y="307467"/>
              <a:ext cx="117829" cy="279844"/>
              <a:chOff x="5499100" y="2181225"/>
              <a:chExt cx="609600" cy="1524000"/>
            </a:xfrm>
            <a:solidFill>
              <a:schemeClr val="bg1">
                <a:lumMod val="40000"/>
                <a:lumOff val="60000"/>
              </a:schemeClr>
            </a:solidFill>
          </p:grpSpPr>
          <p:sp>
            <p:nvSpPr>
              <p:cNvPr id="41" name="Isosceles Triangle 40"/>
              <p:cNvSpPr/>
              <p:nvPr/>
            </p:nvSpPr>
            <p:spPr>
              <a:xfrm rot="10800000">
                <a:off x="5499100" y="2181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42" name="Isosceles Triangle 41"/>
              <p:cNvSpPr/>
              <p:nvPr/>
            </p:nvSpPr>
            <p:spPr>
              <a:xfrm>
                <a:off x="5499100" y="2943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38" name="Group 37"/>
            <p:cNvGrpSpPr/>
            <p:nvPr/>
          </p:nvGrpSpPr>
          <p:grpSpPr>
            <a:xfrm rot="8100000">
              <a:off x="8355670" y="307467"/>
              <a:ext cx="117829" cy="279844"/>
              <a:chOff x="5499100" y="2181225"/>
              <a:chExt cx="609600" cy="1524000"/>
            </a:xfrm>
            <a:solidFill>
              <a:schemeClr val="bg1">
                <a:lumMod val="20000"/>
                <a:lumOff val="80000"/>
              </a:schemeClr>
            </a:solidFill>
          </p:grpSpPr>
          <p:sp>
            <p:nvSpPr>
              <p:cNvPr id="39" name="Isosceles Triangle 38"/>
              <p:cNvSpPr/>
              <p:nvPr/>
            </p:nvSpPr>
            <p:spPr>
              <a:xfrm rot="10800000">
                <a:off x="5499100" y="2181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40" name="Isosceles Triangle 39"/>
              <p:cNvSpPr/>
              <p:nvPr/>
            </p:nvSpPr>
            <p:spPr>
              <a:xfrm>
                <a:off x="5499100" y="2943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grpSp>
        <p:nvGrpSpPr>
          <p:cNvPr id="47" name="Group 46"/>
          <p:cNvGrpSpPr/>
          <p:nvPr userDrawn="1"/>
        </p:nvGrpSpPr>
        <p:grpSpPr>
          <a:xfrm>
            <a:off x="8521942" y="3682407"/>
            <a:ext cx="421850" cy="447213"/>
            <a:chOff x="8274663" y="307243"/>
            <a:chExt cx="280214" cy="280068"/>
          </a:xfrm>
        </p:grpSpPr>
        <p:grpSp>
          <p:nvGrpSpPr>
            <p:cNvPr id="48" name="Group 47"/>
            <p:cNvGrpSpPr/>
            <p:nvPr/>
          </p:nvGrpSpPr>
          <p:grpSpPr>
            <a:xfrm>
              <a:off x="8356040" y="307243"/>
              <a:ext cx="117829" cy="279389"/>
              <a:chOff x="5499100" y="2183699"/>
              <a:chExt cx="609600" cy="1521526"/>
            </a:xfrm>
            <a:solidFill>
              <a:schemeClr val="tx2">
                <a:lumMod val="50000"/>
              </a:schemeClr>
            </a:solidFill>
          </p:grpSpPr>
          <p:sp>
            <p:nvSpPr>
              <p:cNvPr id="58" name="Isosceles Triangle 57"/>
              <p:cNvSpPr/>
              <p:nvPr/>
            </p:nvSpPr>
            <p:spPr>
              <a:xfrm rot="10800000">
                <a:off x="5499100" y="2183699"/>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59" name="Isosceles Triangle 58"/>
              <p:cNvSpPr/>
              <p:nvPr/>
            </p:nvSpPr>
            <p:spPr>
              <a:xfrm>
                <a:off x="5499100" y="2943225"/>
                <a:ext cx="609600" cy="762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49" name="Group 48"/>
            <p:cNvGrpSpPr/>
            <p:nvPr/>
          </p:nvGrpSpPr>
          <p:grpSpPr>
            <a:xfrm rot="2700000">
              <a:off x="8355670" y="306790"/>
              <a:ext cx="117829" cy="279844"/>
              <a:chOff x="5499100" y="2181225"/>
              <a:chExt cx="609600" cy="1524000"/>
            </a:xfrm>
            <a:solidFill>
              <a:schemeClr val="bg1">
                <a:lumMod val="60000"/>
                <a:lumOff val="40000"/>
              </a:schemeClr>
            </a:solidFill>
          </p:grpSpPr>
          <p:sp>
            <p:nvSpPr>
              <p:cNvPr id="56" name="Isosceles Triangle 55"/>
              <p:cNvSpPr/>
              <p:nvPr/>
            </p:nvSpPr>
            <p:spPr>
              <a:xfrm rot="10800000">
                <a:off x="5499100" y="2181225"/>
                <a:ext cx="609600" cy="762000"/>
              </a:xfrm>
              <a:prstGeom prst="triangle">
                <a:avLst>
                  <a:gd name="adj" fmla="val 491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57" name="Isosceles Triangle 56"/>
              <p:cNvSpPr/>
              <p:nvPr/>
            </p:nvSpPr>
            <p:spPr>
              <a:xfrm>
                <a:off x="5499100" y="2943225"/>
                <a:ext cx="609600" cy="762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50" name="Group 49"/>
            <p:cNvGrpSpPr/>
            <p:nvPr/>
          </p:nvGrpSpPr>
          <p:grpSpPr>
            <a:xfrm rot="5400000">
              <a:off x="8356040" y="307467"/>
              <a:ext cx="117829" cy="279844"/>
              <a:chOff x="5499100" y="2181225"/>
              <a:chExt cx="609600" cy="1524000"/>
            </a:xfrm>
            <a:solidFill>
              <a:schemeClr val="bg1">
                <a:lumMod val="40000"/>
                <a:lumOff val="60000"/>
              </a:schemeClr>
            </a:solidFill>
          </p:grpSpPr>
          <p:sp>
            <p:nvSpPr>
              <p:cNvPr id="54" name="Isosceles Triangle 53"/>
              <p:cNvSpPr/>
              <p:nvPr/>
            </p:nvSpPr>
            <p:spPr>
              <a:xfrm rot="10800000">
                <a:off x="5499100" y="2181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55" name="Isosceles Triangle 54"/>
              <p:cNvSpPr/>
              <p:nvPr/>
            </p:nvSpPr>
            <p:spPr>
              <a:xfrm>
                <a:off x="5499100" y="2943225"/>
                <a:ext cx="609600" cy="762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nvGrpSpPr>
            <p:cNvPr id="51" name="Group 50"/>
            <p:cNvGrpSpPr/>
            <p:nvPr/>
          </p:nvGrpSpPr>
          <p:grpSpPr>
            <a:xfrm rot="8100000">
              <a:off x="8355670" y="307467"/>
              <a:ext cx="117829" cy="279844"/>
              <a:chOff x="5499100" y="2181225"/>
              <a:chExt cx="609600" cy="1524000"/>
            </a:xfrm>
            <a:solidFill>
              <a:schemeClr val="bg1">
                <a:lumMod val="20000"/>
                <a:lumOff val="80000"/>
              </a:schemeClr>
            </a:solidFill>
          </p:grpSpPr>
          <p:sp>
            <p:nvSpPr>
              <p:cNvPr id="52" name="Isosceles Triangle 51"/>
              <p:cNvSpPr/>
              <p:nvPr/>
            </p:nvSpPr>
            <p:spPr>
              <a:xfrm rot="10800000">
                <a:off x="5499100" y="2181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sp>
            <p:nvSpPr>
              <p:cNvPr id="53" name="Isosceles Triangle 52"/>
              <p:cNvSpPr/>
              <p:nvPr/>
            </p:nvSpPr>
            <p:spPr>
              <a:xfrm>
                <a:off x="5499100" y="2943225"/>
                <a:ext cx="609600"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latin typeface="Arial" panose="020B0604020202020204" pitchFamily="34" charset="0"/>
                  <a:cs typeface="Arial" panose="020B0604020202020204" pitchFamily="34" charset="0"/>
                  <a:sym typeface="Arial" panose="020B0604020202020204" pitchFamily="34" charset="0"/>
                </a:endParaRPr>
              </a:p>
            </p:txBody>
          </p:sp>
        </p:grpSp>
      </p:grpSp>
    </p:spTree>
    <p:extLst>
      <p:ext uri="{BB962C8B-B14F-4D97-AF65-F5344CB8AC3E}">
        <p14:creationId xmlns:p14="http://schemas.microsoft.com/office/powerpoint/2010/main" val="795550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54041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Freeform 5"/>
          <p:cNvSpPr>
            <a:spLocks noChangeAspect="1"/>
          </p:cNvSpPr>
          <p:nvPr userDrawn="1"/>
        </p:nvSpPr>
        <p:spPr bwMode="gray">
          <a:xfrm>
            <a:off x="505567" y="710449"/>
            <a:ext cx="3968245" cy="3855911"/>
          </a:xfrm>
          <a:custGeom>
            <a:avLst/>
            <a:gdLst>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4589 h 14589"/>
              <a:gd name="connsiteX4" fmla="*/ 0 w 10031"/>
              <a:gd name="connsiteY4" fmla="*/ 0 h 14589"/>
              <a:gd name="connsiteX0" fmla="*/ 0 w 10031"/>
              <a:gd name="connsiteY0" fmla="*/ 0 h 14589"/>
              <a:gd name="connsiteX1" fmla="*/ 31 w 10031"/>
              <a:gd name="connsiteY1" fmla="*/ 14589 h 14589"/>
              <a:gd name="connsiteX2" fmla="*/ 10031 w 10031"/>
              <a:gd name="connsiteY2" fmla="*/ 11790 h 14589"/>
              <a:gd name="connsiteX3" fmla="*/ 10031 w 10031"/>
              <a:gd name="connsiteY3" fmla="*/ 0 h 14589"/>
              <a:gd name="connsiteX4" fmla="*/ 0 w 10031"/>
              <a:gd name="connsiteY4" fmla="*/ 0 h 14589"/>
              <a:gd name="connsiteX0" fmla="*/ 2 w 10033"/>
              <a:gd name="connsiteY0" fmla="*/ 0 h 14589"/>
              <a:gd name="connsiteX1" fmla="*/ 2 w 10033"/>
              <a:gd name="connsiteY1" fmla="*/ 14589 h 14589"/>
              <a:gd name="connsiteX2" fmla="*/ 10033 w 10033"/>
              <a:gd name="connsiteY2" fmla="*/ 11790 h 14589"/>
              <a:gd name="connsiteX3" fmla="*/ 10033 w 10033"/>
              <a:gd name="connsiteY3" fmla="*/ 0 h 14589"/>
              <a:gd name="connsiteX4" fmla="*/ 2 w 10033"/>
              <a:gd name="connsiteY4" fmla="*/ 0 h 1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4589">
                <a:moveTo>
                  <a:pt x="2" y="0"/>
                </a:moveTo>
                <a:cubicBezTo>
                  <a:pt x="12" y="4863"/>
                  <a:pt x="-8" y="9726"/>
                  <a:pt x="2" y="14589"/>
                </a:cubicBezTo>
                <a:lnTo>
                  <a:pt x="10033" y="11790"/>
                </a:lnTo>
                <a:lnTo>
                  <a:pt x="10033" y="0"/>
                </a:lnTo>
                <a:lnTo>
                  <a:pt x="2" y="0"/>
                </a:lnTo>
                <a:close/>
              </a:path>
            </a:pathLst>
          </a:custGeom>
          <a:solidFill>
            <a:schemeClr val="accent2"/>
          </a:solidFill>
          <a:ln w="9525">
            <a:noFill/>
            <a:round/>
            <a:headEnd/>
            <a:tailEnd/>
          </a:ln>
        </p:spPr>
        <p:txBody>
          <a:bodyPr vert="horz" wrap="square" lIns="78191" tIns="39095" rIns="78191" bIns="39095" numCol="1" anchor="t" anchorCtr="0" compatLnSpc="1">
            <a:prstTxWarp prst="textNoShape">
              <a:avLst/>
            </a:prstTxWarp>
          </a:bodyPr>
          <a:lstStyle/>
          <a:p>
            <a:endParaRPr lang="en-GB" sz="1539" dirty="0">
              <a:solidFill>
                <a:prstClr val="black"/>
              </a:solidFill>
            </a:endParaRPr>
          </a:p>
        </p:txBody>
      </p:sp>
      <p:sp>
        <p:nvSpPr>
          <p:cNvPr id="8" name="Text Placeholder 7"/>
          <p:cNvSpPr>
            <a:spLocks noGrp="1"/>
          </p:cNvSpPr>
          <p:nvPr>
            <p:ph type="body" sz="quarter" idx="10" hasCustomPrompt="1"/>
          </p:nvPr>
        </p:nvSpPr>
        <p:spPr bwMode="gray">
          <a:xfrm>
            <a:off x="754379" y="1159136"/>
            <a:ext cx="3355439" cy="254067"/>
          </a:xfrm>
        </p:spPr>
        <p:txBody>
          <a:bodyPr wrap="none" anchor="ctr" anchorCtr="0"/>
          <a:lstStyle>
            <a:lvl1pPr>
              <a:defRPr lang="en-US" sz="1197" b="1" kern="1200" dirty="0" smtClean="0">
                <a:solidFill>
                  <a:srgbClr val="404040"/>
                </a:solidFill>
                <a:latin typeface="+mj-lt"/>
                <a:ea typeface="+mn-ea"/>
                <a:cs typeface="Arial" charset="0"/>
              </a:defRPr>
            </a:lvl1pPr>
          </a:lstStyle>
          <a:p>
            <a:pPr lvl="0"/>
            <a:r>
              <a:rPr lang="en-US" dirty="0" smtClean="0"/>
              <a:t>Section #</a:t>
            </a:r>
          </a:p>
        </p:txBody>
      </p:sp>
      <p:sp>
        <p:nvSpPr>
          <p:cNvPr id="10" name="Text Placeholder 9"/>
          <p:cNvSpPr>
            <a:spLocks noGrp="1"/>
          </p:cNvSpPr>
          <p:nvPr>
            <p:ph type="body" sz="quarter" idx="11" hasCustomPrompt="1"/>
          </p:nvPr>
        </p:nvSpPr>
        <p:spPr bwMode="gray">
          <a:xfrm>
            <a:off x="754379" y="1434089"/>
            <a:ext cx="3355439" cy="708406"/>
          </a:xfrm>
        </p:spPr>
        <p:txBody>
          <a:bodyPr/>
          <a:lstStyle>
            <a:lvl1pPr>
              <a:lnSpc>
                <a:spcPct val="90000"/>
              </a:lnSpc>
              <a:spcAft>
                <a:spcPts val="0"/>
              </a:spcAft>
              <a:defRPr lang="en-GB" sz="2565" b="1" kern="1200" dirty="0" smtClean="0">
                <a:solidFill>
                  <a:srgbClr val="404040"/>
                </a:solidFill>
                <a:latin typeface="+mn-lt"/>
                <a:ea typeface="+mn-ea"/>
                <a:cs typeface="Arial" charset="0"/>
              </a:defRPr>
            </a:lvl1pPr>
          </a:lstStyle>
          <a:p>
            <a:pPr lvl="0"/>
            <a:r>
              <a:rPr lang="en-GB" dirty="0" smtClean="0"/>
              <a:t>Section</a:t>
            </a:r>
            <a:endParaRPr lang="en-GB" dirty="0"/>
          </a:p>
        </p:txBody>
      </p:sp>
      <p:sp>
        <p:nvSpPr>
          <p:cNvPr id="7" name="Rectangle 6"/>
          <p:cNvSpPr/>
          <p:nvPr userDrawn="1"/>
        </p:nvSpPr>
        <p:spPr bwMode="gray">
          <a:xfrm>
            <a:off x="9682687" y="1796234"/>
            <a:ext cx="2370356" cy="979551"/>
          </a:xfrm>
          <a:prstGeom prst="rect">
            <a:avLst/>
          </a:prstGeom>
          <a:solidFill>
            <a:schemeClr val="accent6"/>
          </a:solidFill>
          <a:ln w="9525"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1535" tIns="61535" rIns="61535" bIns="61535" rtlCol="0" anchor="ctr"/>
          <a:lstStyle/>
          <a:p>
            <a:r>
              <a:rPr lang="en-GB" sz="1197" b="1" dirty="0" smtClean="0">
                <a:solidFill>
                  <a:srgbClr val="FFFFFF"/>
                </a:solidFill>
              </a:rPr>
              <a:t>PLEASE DO NOT REMOVE FOR CSG PURPOSES ONLY</a:t>
            </a:r>
          </a:p>
          <a:p>
            <a:pPr>
              <a:tabLst>
                <a:tab pos="1074548" algn="l"/>
              </a:tabLst>
            </a:pPr>
            <a:r>
              <a:rPr lang="en-GB" sz="1197" b="1" dirty="0" smtClean="0">
                <a:solidFill>
                  <a:srgbClr val="FFFFFF"/>
                </a:solidFill>
              </a:rPr>
              <a:t>Image ref no: 	14H04318_RF</a:t>
            </a:r>
          </a:p>
        </p:txBody>
      </p:sp>
    </p:spTree>
    <p:extLst>
      <p:ext uri="{BB962C8B-B14F-4D97-AF65-F5344CB8AC3E}">
        <p14:creationId xmlns:p14="http://schemas.microsoft.com/office/powerpoint/2010/main" val="19254558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fld id="{79618E0C-0041-4D28-90F1-E9D0E48851F4}" type="datetime1">
              <a:rPr lang="da-DK" smtClean="0"/>
              <a:t>20-09-2017</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3F71ABFF-44E4-4B8B-B0E8-C1881552C3F0}"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BF1018C0-D7A2-4BC7-808F-DB53AA53CF85}"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74607D56-CE69-4890-A19D-BD4AEC6D74EA}"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606C8AA5-E50F-40B4-A624-29DFC9B3B0DB}"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sp>
        <p:nvSpPr>
          <p:cNvPr id="9"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4"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spTree>
    <p:extLst>
      <p:ext uri="{BB962C8B-B14F-4D97-AF65-F5344CB8AC3E}">
        <p14:creationId xmlns:p14="http://schemas.microsoft.com/office/powerpoint/2010/main" val="3873545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fld id="{A9BB8436-9505-48D2-8E4E-1A61E62136B3}" type="datetime1">
              <a:rPr lang="da-DK" smtClean="0"/>
              <a:t>20-09-2017</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66F4BCC9-1D4A-49DB-B233-DC10B534737A}" type="datetime1">
              <a:rPr lang="da-DK" smtClean="0"/>
              <a:t>20-09-2017</a:t>
            </a:fld>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fld id="{9B532C24-22D4-4268-A7C8-0B5261157D97}" type="datetime1">
              <a:rPr lang="da-DK" smtClean="0"/>
              <a:t>20-09-2017</a:t>
            </a:fld>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9FFA2B6A-38FF-4ED1-B965-D4506BE1EFC5}" type="datetime1">
              <a:rPr lang="da-DK" smtClean="0"/>
              <a:t>20-09-2017</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fld id="{EFF41200-BB06-4711-B77E-ED9DB1432E27}" type="datetime1">
              <a:rPr lang="da-DK" smtClean="0"/>
              <a:t>20-09-2017</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fld id="{237609D0-B7AA-42D5-B7D3-FC95B269687C}" type="datetime1">
              <a:rPr lang="da-DK" smtClean="0"/>
              <a:t>20-09-2017</a:t>
            </a:fld>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336801C7-88D2-4CD4-B1F4-99377532EF47}"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04AE384C-F762-4008-8D55-D485893768C9}"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8940B0A8-4F88-4A04-8638-64728376593F}"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FE1BBA28-8FB9-4550-AA72-59EF30CDE8A4}"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0B44CEEF-4A20-4535-96D7-F59901BE2A52}"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F02BD6B1-9E6E-472A-944B-04BAA91F627A}"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EEF1807F-D616-40AC-90A2-1F14FC48FDF9}"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fld id="{CD61D223-0252-4437-84C5-4C284B87D416}" type="datetime1">
              <a:rPr lang="da-DK" smtClean="0"/>
              <a:t>20-09-2017</a:t>
            </a:fld>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1A21FCF-54C8-41E7-A3F3-C96278694A89}"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fld id="{7A79E4C4-5AFB-4633-9C81-DAB6E7ECEEC9}" type="datetime1">
              <a:rPr lang="da-DK" smtClean="0"/>
              <a:t>20-09-2017</a:t>
            </a:fld>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94397DBB-DE85-4EF7-BE81-06381028C3A6}"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9AF622C2-1D05-4976-884D-8419448D0433}"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fld id="{68813A92-3A85-42F6-8E9C-0160C83C16A7}"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fld id="{DA02F50C-3DE9-43B6-BFB0-7DD6A717039F}"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EBC9342-0175-4463-A8E2-4E0C6EA5A276}"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fld id="{B71711C7-A8F2-4DFA-A3E2-8ED9773537B6}"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B07F130-19A4-45DC-9F75-2A9B5FD90F4B}"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EB34B4E2-44E5-4E02-BFF3-37C7F74F78F0}"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E1545278-8133-4472-AB91-2F4F0E676FEF}"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fld id="{6A1E8577-1D03-4E07-BF4E-F0190B3D0E8A}"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fld id="{8F176CC9-BBF0-438B-9A0B-357B1B68A617}" type="datetime1">
              <a:rPr lang="da-DK" smtClean="0"/>
              <a:t>20-09-2017</a:t>
            </a:fld>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fld id="{19C41451-1435-46A5-8CF5-91468C6BC793}" type="datetime1">
              <a:rPr lang="da-DK" smtClean="0"/>
              <a:t>20-09-2017</a:t>
            </a:fld>
            <a:endParaRPr lang="en-US" dirty="0"/>
          </a:p>
        </p:txBody>
      </p:sp>
      <p:sp>
        <p:nvSpPr>
          <p:cNvPr id="13" name="Footer Placeholder 12"/>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fld id="{FBD7ADE6-3552-4E1B-9466-2D611F2B2646}" type="datetime1">
              <a:rPr lang="da-DK" smtClean="0"/>
              <a:t>20-09-2017</a:t>
            </a:fld>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5FFCCB63-9284-473D-9AC5-F93B0460933B}"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4A473D2-0095-46FC-82CB-820C8F760751}"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DDBE56EA-2A04-40A8-A695-7A22E558098E}"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fld id="{6C95D2E4-D15F-4BFF-971F-3F345CCAFF1F}"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fld id="{927F19EC-EA89-40AC-9691-A1BBFD43199F}"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8D71CFF-EF3B-4817-A00A-782B41408486}" type="datetime1">
              <a:rPr lang="da-DK" smtClean="0"/>
              <a:t>20-09-2017</a:t>
            </a:fld>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fld id="{95A1A839-94E6-4D59-8EC6-B86D6C672D00}" type="datetime1">
              <a:rPr lang="da-DK" smtClean="0"/>
              <a:t>20-09-2017</a:t>
            </a:fld>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0.w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5.w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8.w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smtClean="0"/>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‹nr.›</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2FF8BCBD-95D1-4CC8-9C2B-643E78524D6E}" type="datetime1">
              <a:rPr lang="da-DK" smtClean="0"/>
              <a:t>20-09-2017</a:t>
            </a:fld>
            <a:endParaRPr lang="en-US" dirty="0"/>
          </a:p>
        </p:txBody>
      </p:sp>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8" r:id="rId2"/>
    <p:sldLayoutId id="2147483789" r:id="rId3"/>
    <p:sldLayoutId id="2147483668" r:id="rId4"/>
    <p:sldLayoutId id="2147483748" r:id="rId5"/>
    <p:sldLayoutId id="2147483749" r:id="rId6"/>
    <p:sldLayoutId id="2147483669" r:id="rId7"/>
    <p:sldLayoutId id="2147483780" r:id="rId8"/>
    <p:sldLayoutId id="2147483670" r:id="rId9"/>
    <p:sldLayoutId id="2147483671" r:id="rId10"/>
    <p:sldLayoutId id="2147483672" r:id="rId11"/>
    <p:sldLayoutId id="2147483673" r:id="rId12"/>
    <p:sldLayoutId id="2147483674" r:id="rId13"/>
    <p:sldLayoutId id="2147483726" r:id="rId14"/>
    <p:sldLayoutId id="2147483677" r:id="rId15"/>
    <p:sldLayoutId id="2147483678" r:id="rId16"/>
    <p:sldLayoutId id="2147483679" r:id="rId17"/>
    <p:sldLayoutId id="2147483790" r:id="rId18"/>
    <p:sldLayoutId id="2147483791" r:id="rId19"/>
    <p:sldLayoutId id="2147483792" r:id="rId20"/>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fld id="{1C8C3FDB-21AD-44E5-899E-8FD18D4F3219}" type="datetime1">
              <a:rPr lang="da-DK" smtClean="0"/>
              <a:t>20-09-2017</a:t>
            </a:fld>
            <a:endParaRPr lang="en-US" dirty="0"/>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29A2E816-3482-4C50-ABC2-93DA159889E3}" type="datetime1">
              <a:rPr lang="da-DK" smtClean="0"/>
              <a:t>20-09-2017</a:t>
            </a:fld>
            <a:endParaRPr lang="en-US" dirty="0"/>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682" r:id="rId5"/>
    <p:sldLayoutId id="2147483752" r:id="rId6"/>
    <p:sldLayoutId id="2147483753" r:id="rId7"/>
    <p:sldLayoutId id="2147483683" r:id="rId8"/>
    <p:sldLayoutId id="2147483782" r:id="rId9"/>
    <p:sldLayoutId id="2147483684" r:id="rId10"/>
    <p:sldLayoutId id="2147483685" r:id="rId11"/>
    <p:sldLayoutId id="2147483686" r:id="rId12"/>
    <p:sldLayoutId id="2147483687" r:id="rId13"/>
    <p:sldLayoutId id="2147483688" r:id="rId14"/>
    <p:sldLayoutId id="2147483728" r:id="rId15"/>
    <p:sldLayoutId id="2147483691" r:id="rId16"/>
    <p:sldLayoutId id="2147483692" r:id="rId17"/>
    <p:sldLayoutId id="2147483693"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smtClean="0"/>
              <a:t>Presentation title</a:t>
            </a:r>
            <a:endParaRPr lang="en-GB" dirty="0"/>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0DC232AE-77B4-4019-AF1A-E79586EAA8A8}" type="datetime1">
              <a:rPr lang="da-DK" smtClean="0"/>
              <a:t>20-09-2017</a:t>
            </a:fld>
            <a:endParaRPr lang="en-US" dirty="0"/>
          </a:p>
        </p:txBody>
      </p:sp>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696" r:id="rId5"/>
    <p:sldLayoutId id="2147483754" r:id="rId6"/>
    <p:sldLayoutId id="2147483755" r:id="rId7"/>
    <p:sldLayoutId id="2147483697" r:id="rId8"/>
    <p:sldLayoutId id="2147483781"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743" y="1766489"/>
            <a:ext cx="4340523" cy="1342034"/>
          </a:xfrm>
        </p:spPr>
        <p:txBody>
          <a:bodyPr>
            <a:spAutoFit/>
          </a:bodyPr>
          <a:lstStyle/>
          <a:p>
            <a:r>
              <a:rPr lang="en-IN" dirty="0" err="1" smtClean="0"/>
              <a:t>Orienteringsmøde</a:t>
            </a:r>
            <a:r>
              <a:rPr lang="en-IN" dirty="0" smtClean="0"/>
              <a:t> om </a:t>
            </a:r>
            <a:r>
              <a:rPr lang="en-IN" dirty="0" err="1" smtClean="0"/>
              <a:t>nye</a:t>
            </a:r>
            <a:r>
              <a:rPr lang="en-IN" dirty="0" smtClean="0"/>
              <a:t> </a:t>
            </a:r>
            <a:r>
              <a:rPr lang="en-IN" dirty="0" err="1" smtClean="0"/>
              <a:t>bekendtgørelser</a:t>
            </a:r>
            <a:r>
              <a:rPr lang="en-IN" dirty="0" smtClean="0"/>
              <a:t> </a:t>
            </a:r>
            <a:r>
              <a:rPr lang="en-IN" dirty="0" err="1" smtClean="0"/>
              <a:t>vedr</a:t>
            </a:r>
            <a:r>
              <a:rPr lang="en-IN" dirty="0" smtClean="0"/>
              <a:t>. </a:t>
            </a:r>
            <a:r>
              <a:rPr lang="en-IN" dirty="0" err="1"/>
              <a:t>s</a:t>
            </a:r>
            <a:r>
              <a:rPr lang="en-IN" dirty="0" err="1" smtClean="0"/>
              <a:t>olvens</a:t>
            </a:r>
            <a:r>
              <a:rPr lang="en-IN" dirty="0" smtClean="0"/>
              <a:t>, </a:t>
            </a:r>
            <a:r>
              <a:rPr lang="en-IN" dirty="0" err="1" smtClean="0"/>
              <a:t>basiskapital</a:t>
            </a:r>
            <a:r>
              <a:rPr lang="en-IN" dirty="0" smtClean="0"/>
              <a:t>, </a:t>
            </a:r>
            <a:r>
              <a:rPr lang="en-IN" dirty="0" err="1" smtClean="0"/>
              <a:t>regnskab</a:t>
            </a:r>
            <a:r>
              <a:rPr lang="en-IN" dirty="0" smtClean="0"/>
              <a:t> og </a:t>
            </a:r>
            <a:r>
              <a:rPr lang="en-IN" dirty="0" err="1" smtClean="0"/>
              <a:t>teknisk</a:t>
            </a:r>
            <a:r>
              <a:rPr lang="en-IN" dirty="0" smtClean="0"/>
              <a:t> </a:t>
            </a:r>
            <a:r>
              <a:rPr lang="en-IN" dirty="0" err="1" smtClean="0"/>
              <a:t>grundlag</a:t>
            </a:r>
            <a:r>
              <a:rPr lang="en-IN" i="1" dirty="0" smtClean="0"/>
              <a:t/>
            </a:r>
            <a:br>
              <a:rPr lang="en-IN" i="1" dirty="0" smtClean="0"/>
            </a:br>
            <a:endParaRPr lang="en-GB" dirty="0"/>
          </a:p>
        </p:txBody>
      </p:sp>
      <p:sp>
        <p:nvSpPr>
          <p:cNvPr id="4" name="Text Placeholder 3"/>
          <p:cNvSpPr>
            <a:spLocks noGrp="1"/>
          </p:cNvSpPr>
          <p:nvPr>
            <p:ph type="body" sz="quarter" idx="10"/>
          </p:nvPr>
        </p:nvSpPr>
        <p:spPr>
          <a:xfrm>
            <a:off x="507563" y="3216536"/>
            <a:ext cx="4340478" cy="409570"/>
          </a:xfrm>
        </p:spPr>
        <p:txBody>
          <a:bodyPr/>
          <a:lstStyle/>
          <a:p>
            <a:r>
              <a:rPr lang="da-DK" sz="1000" dirty="0"/>
              <a:t>Tórshavn</a:t>
            </a:r>
            <a:r>
              <a:rPr lang="en-GB" sz="941" dirty="0" smtClean="0"/>
              <a:t>, 21. </a:t>
            </a:r>
            <a:r>
              <a:rPr lang="en-GB" sz="941" dirty="0" err="1" smtClean="0"/>
              <a:t>september</a:t>
            </a:r>
            <a:r>
              <a:rPr lang="en-GB" sz="941" dirty="0" smtClean="0"/>
              <a:t> </a:t>
            </a:r>
            <a:r>
              <a:rPr lang="en-GB" sz="941" dirty="0"/>
              <a:t>2017</a:t>
            </a:r>
          </a:p>
        </p:txBody>
      </p:sp>
      <p:sp>
        <p:nvSpPr>
          <p:cNvPr id="7" name="Subtitle 5"/>
          <p:cNvSpPr>
            <a:spLocks noGrp="1"/>
          </p:cNvSpPr>
          <p:nvPr>
            <p:ph type="subTitle" idx="1"/>
          </p:nvPr>
        </p:nvSpPr>
        <p:spPr>
          <a:xfrm>
            <a:off x="507653" y="2969111"/>
            <a:ext cx="4340523" cy="247425"/>
          </a:xfrm>
        </p:spPr>
        <p:txBody>
          <a:bodyPr/>
          <a:lstStyle/>
          <a:p>
            <a:r>
              <a:rPr lang="en-GB" sz="1710" dirty="0" smtClean="0"/>
              <a:t>Jesper Dan Jespersen</a:t>
            </a:r>
            <a:endParaRPr lang="en-GB" sz="1710" dirty="0"/>
          </a:p>
        </p:txBody>
      </p:sp>
    </p:spTree>
    <p:extLst>
      <p:ext uri="{BB962C8B-B14F-4D97-AF65-F5344CB8AC3E}">
        <p14:creationId xmlns:p14="http://schemas.microsoft.com/office/powerpoint/2010/main" val="1870569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590252"/>
          </a:xfrm>
        </p:spPr>
        <p:txBody>
          <a:bodyPr/>
          <a:lstStyle/>
          <a:p>
            <a:r>
              <a:rPr lang="da-DK" dirty="0"/>
              <a:t>Hvad er det så Solvens II går ud på?</a:t>
            </a:r>
            <a:endParaRPr lang="en-GB" dirty="0"/>
          </a:p>
        </p:txBody>
      </p:sp>
      <p:sp>
        <p:nvSpPr>
          <p:cNvPr id="3" name="Content Placeholder 2"/>
          <p:cNvSpPr>
            <a:spLocks noGrp="1"/>
          </p:cNvSpPr>
          <p:nvPr>
            <p:ph idx="1"/>
          </p:nvPr>
        </p:nvSpPr>
        <p:spPr>
          <a:xfrm>
            <a:off x="457200" y="1247468"/>
            <a:ext cx="8229600" cy="4698977"/>
          </a:xfrm>
        </p:spPr>
        <p:txBody>
          <a:bodyPr/>
          <a:lstStyle/>
          <a:p>
            <a:endParaRPr lang="en-US" dirty="0" smtClean="0"/>
          </a:p>
          <a:p>
            <a:endParaRPr lang="en-GB" dirty="0"/>
          </a:p>
        </p:txBody>
      </p:sp>
      <p:sp>
        <p:nvSpPr>
          <p:cNvPr id="13" name="Date Placeholder 12"/>
          <p:cNvSpPr>
            <a:spLocks noGrp="1"/>
          </p:cNvSpPr>
          <p:nvPr>
            <p:ph type="dt" sz="half" idx="10"/>
          </p:nvPr>
        </p:nvSpPr>
        <p:spPr/>
        <p:txBody>
          <a:bodyPr/>
          <a:lstStyle/>
          <a:p>
            <a:fld id="{AE7137A6-FC41-469D-B22B-5FED02EA7EA8}"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pic>
        <p:nvPicPr>
          <p:cNvPr id="7" name="Picture 6"/>
          <p:cNvPicPr/>
          <p:nvPr/>
        </p:nvPicPr>
        <p:blipFill>
          <a:blip r:embed="rId3"/>
          <a:stretch>
            <a:fillRect/>
          </a:stretch>
        </p:blipFill>
        <p:spPr>
          <a:xfrm>
            <a:off x="748145" y="1093278"/>
            <a:ext cx="8141331" cy="5280357"/>
          </a:xfrm>
          <a:prstGeom prst="rect">
            <a:avLst/>
          </a:prstGeom>
        </p:spPr>
      </p:pic>
    </p:spTree>
    <p:extLst>
      <p:ext uri="{BB962C8B-B14F-4D97-AF65-F5344CB8AC3E}">
        <p14:creationId xmlns:p14="http://schemas.microsoft.com/office/powerpoint/2010/main" val="404672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46" y="294387"/>
            <a:ext cx="8232775" cy="860400"/>
          </a:xfrm>
        </p:spPr>
        <p:txBody>
          <a:bodyPr/>
          <a:lstStyle/>
          <a:p>
            <a:r>
              <a:rPr lang="da-DK" dirty="0"/>
              <a:t>Hvad er det så Solvens II går ud på?</a:t>
            </a:r>
            <a:endParaRPr lang="en-GB" dirty="0"/>
          </a:p>
        </p:txBody>
      </p:sp>
      <p:sp>
        <p:nvSpPr>
          <p:cNvPr id="3" name="Content Placeholder 2"/>
          <p:cNvSpPr>
            <a:spLocks noGrp="1"/>
          </p:cNvSpPr>
          <p:nvPr>
            <p:ph idx="1"/>
          </p:nvPr>
        </p:nvSpPr>
        <p:spPr>
          <a:xfrm>
            <a:off x="401410" y="1185537"/>
            <a:ext cx="8208200" cy="5013382"/>
          </a:xfrm>
        </p:spPr>
        <p:txBody>
          <a:bodyPr/>
          <a:lstStyle/>
          <a:p>
            <a:endParaRPr lang="en-US" dirty="0" smtClean="0"/>
          </a:p>
          <a:p>
            <a:endParaRPr lang="en-GB" dirty="0"/>
          </a:p>
        </p:txBody>
      </p:sp>
      <p:sp>
        <p:nvSpPr>
          <p:cNvPr id="13" name="Date Placeholder 12"/>
          <p:cNvSpPr>
            <a:spLocks noGrp="1"/>
          </p:cNvSpPr>
          <p:nvPr>
            <p:ph type="dt" sz="half" idx="10"/>
          </p:nvPr>
        </p:nvSpPr>
        <p:spPr/>
        <p:txBody>
          <a:bodyPr/>
          <a:lstStyle/>
          <a:p>
            <a:fld id="{AE7137A6-FC41-469D-B22B-5FED02EA7EA8}" type="datetime1">
              <a:rPr lang="da-DK" smtClean="0"/>
              <a:t>20-09-2017</a:t>
            </a:fld>
            <a:endParaRPr lang="en-US" dirty="0"/>
          </a:p>
        </p:txBody>
      </p:sp>
      <p:sp>
        <p:nvSpPr>
          <p:cNvPr id="14" name="Footer Placeholder 13"/>
          <p:cNvSpPr>
            <a:spLocks noGrp="1"/>
          </p:cNvSpPr>
          <p:nvPr>
            <p:ph type="ftr" sz="quarter" idx="11"/>
          </p:nvPr>
        </p:nvSpPr>
        <p:spPr>
          <a:xfrm>
            <a:off x="2588400" y="6443094"/>
            <a:ext cx="3434400" cy="201168"/>
          </a:xfrm>
        </p:spPr>
        <p:txBody>
          <a:bodyPr/>
          <a:lstStyle/>
          <a:p>
            <a:r>
              <a:rPr lang="en-GB" smtClean="0"/>
              <a:t>Presentation title</a:t>
            </a:r>
            <a:endParaRPr lang="en-GB" dirty="0"/>
          </a:p>
        </p:txBody>
      </p:sp>
      <p:pic>
        <p:nvPicPr>
          <p:cNvPr id="6" name="Picture 5"/>
          <p:cNvPicPr/>
          <p:nvPr/>
        </p:nvPicPr>
        <p:blipFill>
          <a:blip r:embed="rId3"/>
          <a:stretch>
            <a:fillRect/>
          </a:stretch>
        </p:blipFill>
        <p:spPr>
          <a:xfrm>
            <a:off x="1112363" y="1065229"/>
            <a:ext cx="7230358" cy="5377865"/>
          </a:xfrm>
          <a:prstGeom prst="rect">
            <a:avLst/>
          </a:prstGeom>
        </p:spPr>
      </p:pic>
    </p:spTree>
    <p:extLst>
      <p:ext uri="{BB962C8B-B14F-4D97-AF65-F5344CB8AC3E}">
        <p14:creationId xmlns:p14="http://schemas.microsoft.com/office/powerpoint/2010/main" val="951605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D71CFF-EF3B-4817-A00A-782B41408486}"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
        <p:nvSpPr>
          <p:cNvPr id="5" name="Rectangle 4"/>
          <p:cNvSpPr>
            <a:spLocks noChangeArrowheads="1"/>
          </p:cNvSpPr>
          <p:nvPr/>
        </p:nvSpPr>
        <p:spPr bwMode="gray">
          <a:xfrm>
            <a:off x="1932075" y="1454008"/>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fo-FO" sz="1200" dirty="0"/>
              <a:t>Tryggingareftirlitið (</a:t>
            </a:r>
            <a:r>
              <a:rPr lang="fo-FO" sz="1200" dirty="0" smtClean="0"/>
              <a:t>TE) anmoder om en alternativ solvensopgørelse pr. 1 kvartal 2015 </a:t>
            </a:r>
          </a:p>
          <a:p>
            <a:pPr marL="571500" indent="-112713" eaLnBrk="0" fontAlgn="base" hangingPunct="0">
              <a:spcBef>
                <a:spcPct val="30000"/>
              </a:spcBef>
              <a:spcAft>
                <a:spcPct val="0"/>
              </a:spcAft>
              <a:buClr>
                <a:srgbClr val="646464"/>
              </a:buClr>
            </a:pPr>
            <a:r>
              <a:rPr lang="fo-FO" sz="1200" dirty="0" smtClean="0"/>
              <a:t>efter den danske solvensbek. ( nr. 1313 af 08.12.2014)</a:t>
            </a:r>
            <a:endParaRPr lang="en-US" sz="1200" b="1" dirty="0">
              <a:latin typeface="Arial" panose="020B0604020202020204" pitchFamily="34" charset="0"/>
            </a:endParaRPr>
          </a:p>
        </p:txBody>
      </p:sp>
      <p:sp>
        <p:nvSpPr>
          <p:cNvPr id="6" name="AutoShape 5"/>
          <p:cNvSpPr>
            <a:spLocks noChangeArrowheads="1"/>
          </p:cNvSpPr>
          <p:nvPr/>
        </p:nvSpPr>
        <p:spPr bwMode="auto">
          <a:xfrm>
            <a:off x="500185" y="1454008"/>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err="1" smtClean="0">
                <a:solidFill>
                  <a:srgbClr val="FFFFFF"/>
                </a:solidFill>
                <a:latin typeface="Arial" panose="020B0604020202020204" pitchFamily="34" charset="0"/>
              </a:rPr>
              <a:t>Julebrev</a:t>
            </a:r>
            <a:r>
              <a:rPr lang="en-US" sz="1300" b="1" dirty="0" smtClean="0">
                <a:solidFill>
                  <a:srgbClr val="FFFFFF"/>
                </a:solidFill>
                <a:latin typeface="Arial" panose="020B0604020202020204" pitchFamily="34" charset="0"/>
              </a:rPr>
              <a:t> 2014</a:t>
            </a:r>
          </a:p>
        </p:txBody>
      </p:sp>
      <p:sp>
        <p:nvSpPr>
          <p:cNvPr id="25" name="Rectangle 24"/>
          <p:cNvSpPr>
            <a:spLocks noChangeArrowheads="1"/>
          </p:cNvSpPr>
          <p:nvPr/>
        </p:nvSpPr>
        <p:spPr bwMode="gray">
          <a:xfrm>
            <a:off x="1932075" y="2126802"/>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a:t>Ny</a:t>
            </a:r>
            <a:r>
              <a:rPr lang="en-US" sz="1200" dirty="0"/>
              <a:t> </a:t>
            </a:r>
            <a:r>
              <a:rPr lang="en-US" sz="1200" dirty="0" err="1"/>
              <a:t>solvensbek</a:t>
            </a:r>
            <a:r>
              <a:rPr lang="en-US" sz="1200" dirty="0"/>
              <a:t> </a:t>
            </a:r>
            <a:r>
              <a:rPr lang="en-US" sz="1200" dirty="0" err="1"/>
              <a:t>til</a:t>
            </a:r>
            <a:r>
              <a:rPr lang="en-US" sz="1200" dirty="0"/>
              <a:t> 1. </a:t>
            </a:r>
            <a:r>
              <a:rPr lang="en-US" sz="1200" dirty="0" err="1"/>
              <a:t>januar</a:t>
            </a:r>
            <a:r>
              <a:rPr lang="en-US" sz="1200" dirty="0"/>
              <a:t> 2018 med </a:t>
            </a:r>
            <a:r>
              <a:rPr lang="en-US" sz="1200" dirty="0" err="1"/>
              <a:t>udgangspunkt</a:t>
            </a:r>
            <a:r>
              <a:rPr lang="en-US" sz="1200" dirty="0"/>
              <a:t> </a:t>
            </a:r>
            <a:r>
              <a:rPr lang="en-US" sz="1200" dirty="0" err="1" smtClean="0"/>
              <a:t>i</a:t>
            </a:r>
            <a:r>
              <a:rPr lang="en-US" sz="1200" dirty="0" smtClean="0"/>
              <a:t> </a:t>
            </a:r>
            <a:r>
              <a:rPr lang="en-US" sz="1200" dirty="0"/>
              <a:t>den </a:t>
            </a:r>
            <a:r>
              <a:rPr lang="en-US" sz="1200" dirty="0" err="1"/>
              <a:t>danske</a:t>
            </a:r>
            <a:r>
              <a:rPr lang="en-US" sz="1200" dirty="0"/>
              <a:t> </a:t>
            </a:r>
            <a:r>
              <a:rPr lang="en-US" sz="1200" dirty="0" err="1" smtClean="0"/>
              <a:t>solvensbek</a:t>
            </a:r>
            <a:r>
              <a:rPr lang="en-US" sz="1200" dirty="0" smtClean="0"/>
              <a:t>. </a:t>
            </a:r>
            <a:endParaRPr lang="en-US" sz="1200" dirty="0"/>
          </a:p>
          <a:p>
            <a:pPr marL="571500" indent="-112713" eaLnBrk="0" fontAlgn="base" hangingPunct="0">
              <a:spcBef>
                <a:spcPct val="30000"/>
              </a:spcBef>
              <a:spcAft>
                <a:spcPct val="0"/>
              </a:spcAft>
              <a:buClr>
                <a:srgbClr val="646464"/>
              </a:buClr>
            </a:pPr>
            <a:r>
              <a:rPr lang="en-US" sz="1200" dirty="0"/>
              <a:t>(</a:t>
            </a:r>
            <a:r>
              <a:rPr lang="en-US" sz="1200" dirty="0" err="1"/>
              <a:t>nr</a:t>
            </a:r>
            <a:r>
              <a:rPr lang="en-US" sz="1200" dirty="0"/>
              <a:t>. 1313 </a:t>
            </a:r>
            <a:r>
              <a:rPr lang="en-US" sz="1200" dirty="0" err="1"/>
              <a:t>af</a:t>
            </a:r>
            <a:r>
              <a:rPr lang="en-US" sz="1200" dirty="0"/>
              <a:t> 08.12.2014)</a:t>
            </a:r>
          </a:p>
        </p:txBody>
      </p:sp>
      <p:sp>
        <p:nvSpPr>
          <p:cNvPr id="26" name="AutoShape 5"/>
          <p:cNvSpPr>
            <a:spLocks noChangeArrowheads="1"/>
          </p:cNvSpPr>
          <p:nvPr/>
        </p:nvSpPr>
        <p:spPr bwMode="auto">
          <a:xfrm>
            <a:off x="500185" y="2118550"/>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err="1" smtClean="0">
                <a:solidFill>
                  <a:srgbClr val="FFFFFF"/>
                </a:solidFill>
                <a:latin typeface="Arial" panose="020B0604020202020204" pitchFamily="34" charset="0"/>
              </a:rPr>
              <a:t>Julebrev</a:t>
            </a:r>
            <a:r>
              <a:rPr lang="en-US" sz="1300" b="1" dirty="0" smtClean="0">
                <a:solidFill>
                  <a:srgbClr val="FFFFFF"/>
                </a:solidFill>
                <a:latin typeface="Arial" panose="020B0604020202020204" pitchFamily="34" charset="0"/>
              </a:rPr>
              <a:t> 2015</a:t>
            </a:r>
          </a:p>
        </p:txBody>
      </p:sp>
      <p:sp>
        <p:nvSpPr>
          <p:cNvPr id="27" name="Rectangle 26"/>
          <p:cNvSpPr>
            <a:spLocks noChangeArrowheads="1"/>
          </p:cNvSpPr>
          <p:nvPr/>
        </p:nvSpPr>
        <p:spPr bwMode="gray">
          <a:xfrm>
            <a:off x="1932075" y="2783092"/>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a:t>Aktuarerne</a:t>
            </a:r>
            <a:r>
              <a:rPr lang="en-US" sz="1200" dirty="0"/>
              <a:t> </a:t>
            </a:r>
            <a:r>
              <a:rPr lang="en-US" sz="1200" dirty="0" err="1"/>
              <a:t>inddrages</a:t>
            </a:r>
            <a:r>
              <a:rPr lang="en-US" sz="1200" dirty="0"/>
              <a:t> </a:t>
            </a:r>
            <a:r>
              <a:rPr lang="en-US" sz="1200" dirty="0" err="1" smtClean="0"/>
              <a:t>i</a:t>
            </a:r>
            <a:r>
              <a:rPr lang="en-US" sz="1200" dirty="0" smtClean="0"/>
              <a:t> </a:t>
            </a:r>
            <a:r>
              <a:rPr lang="en-US" sz="1200" dirty="0" err="1" smtClean="0"/>
              <a:t>arbejdet</a:t>
            </a:r>
            <a:r>
              <a:rPr lang="en-US" sz="1200" dirty="0" smtClean="0"/>
              <a:t> </a:t>
            </a:r>
            <a:r>
              <a:rPr lang="en-US" sz="1200" dirty="0" err="1"/>
              <a:t>efter</a:t>
            </a:r>
            <a:r>
              <a:rPr lang="en-US" sz="1200" dirty="0"/>
              <a:t> </a:t>
            </a:r>
            <a:r>
              <a:rPr lang="en-US" sz="1200" dirty="0" err="1"/>
              <a:t>aftale</a:t>
            </a:r>
            <a:r>
              <a:rPr lang="en-US" sz="1200" dirty="0"/>
              <a:t> med </a:t>
            </a:r>
            <a:r>
              <a:rPr lang="en-US" sz="1200" dirty="0" err="1"/>
              <a:t>selskaberne</a:t>
            </a:r>
            <a:r>
              <a:rPr lang="en-US" sz="1200" dirty="0"/>
              <a:t> </a:t>
            </a:r>
            <a:r>
              <a:rPr lang="en-US" sz="1200" dirty="0" err="1"/>
              <a:t>bl.a</a:t>
            </a:r>
            <a:r>
              <a:rPr lang="en-US" sz="1200" dirty="0"/>
              <a:t>. for at </a:t>
            </a:r>
            <a:r>
              <a:rPr lang="en-US" sz="1200" dirty="0" err="1"/>
              <a:t>sikre</a:t>
            </a:r>
            <a:endParaRPr lang="en-US" sz="1200" dirty="0"/>
          </a:p>
          <a:p>
            <a:pPr marL="571500" indent="-112713" eaLnBrk="0" fontAlgn="base" hangingPunct="0">
              <a:spcBef>
                <a:spcPct val="30000"/>
              </a:spcBef>
              <a:spcAft>
                <a:spcPct val="0"/>
              </a:spcAft>
              <a:buClr>
                <a:srgbClr val="646464"/>
              </a:buClr>
            </a:pPr>
            <a:r>
              <a:rPr lang="en-US" sz="1200" dirty="0" err="1" smtClean="0"/>
              <a:t>praktiske</a:t>
            </a:r>
            <a:r>
              <a:rPr lang="en-US" sz="1200" dirty="0" smtClean="0"/>
              <a:t> </a:t>
            </a:r>
            <a:r>
              <a:rPr lang="en-US" sz="1200" dirty="0" err="1"/>
              <a:t>anvendelighed</a:t>
            </a:r>
            <a:r>
              <a:rPr lang="en-US" sz="1200" dirty="0"/>
              <a:t> for </a:t>
            </a:r>
            <a:r>
              <a:rPr lang="en-US" sz="1200" dirty="0" err="1"/>
              <a:t>færøske</a:t>
            </a:r>
            <a:r>
              <a:rPr lang="en-US" sz="1200" dirty="0"/>
              <a:t> </a:t>
            </a:r>
            <a:r>
              <a:rPr lang="en-US" sz="1200" dirty="0" err="1"/>
              <a:t>forhold</a:t>
            </a:r>
            <a:endParaRPr lang="en-US" sz="1200" dirty="0"/>
          </a:p>
        </p:txBody>
      </p:sp>
      <p:sp>
        <p:nvSpPr>
          <p:cNvPr id="28" name="AutoShape 5"/>
          <p:cNvSpPr>
            <a:spLocks noChangeArrowheads="1"/>
          </p:cNvSpPr>
          <p:nvPr/>
        </p:nvSpPr>
        <p:spPr bwMode="auto">
          <a:xfrm>
            <a:off x="500185" y="2783092"/>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smtClean="0">
                <a:solidFill>
                  <a:srgbClr val="FFFFFF"/>
                </a:solidFill>
                <a:latin typeface="Arial" panose="020B0604020202020204" pitchFamily="34" charset="0"/>
              </a:rPr>
              <a:t>April 2016</a:t>
            </a:r>
          </a:p>
        </p:txBody>
      </p:sp>
      <p:sp>
        <p:nvSpPr>
          <p:cNvPr id="29" name="Rectangle 28"/>
          <p:cNvSpPr>
            <a:spLocks noChangeArrowheads="1"/>
          </p:cNvSpPr>
          <p:nvPr/>
        </p:nvSpPr>
        <p:spPr bwMode="gray">
          <a:xfrm>
            <a:off x="1932075" y="3457742"/>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a:t>Møder</a:t>
            </a:r>
            <a:r>
              <a:rPr lang="en-US" sz="1200" dirty="0"/>
              <a:t> </a:t>
            </a:r>
            <a:r>
              <a:rPr lang="en-US" sz="1200" dirty="0" err="1"/>
              <a:t>mellem</a:t>
            </a:r>
            <a:r>
              <a:rPr lang="en-US" sz="1200" dirty="0"/>
              <a:t> TE, EY </a:t>
            </a:r>
            <a:r>
              <a:rPr lang="en-US" sz="1200" dirty="0" err="1"/>
              <a:t>og</a:t>
            </a:r>
            <a:r>
              <a:rPr lang="en-US" sz="1200" dirty="0"/>
              <a:t> </a:t>
            </a:r>
            <a:r>
              <a:rPr lang="en-US" sz="1200" dirty="0" err="1"/>
              <a:t>ansvarshavende</a:t>
            </a:r>
            <a:r>
              <a:rPr lang="en-US" sz="1200" dirty="0"/>
              <a:t> </a:t>
            </a:r>
            <a:r>
              <a:rPr lang="en-US" sz="1200" dirty="0" err="1"/>
              <a:t>aktuarer</a:t>
            </a:r>
            <a:r>
              <a:rPr lang="en-US" sz="1200" dirty="0"/>
              <a:t> </a:t>
            </a:r>
          </a:p>
          <a:p>
            <a:pPr marL="571500" indent="-112713" eaLnBrk="0" fontAlgn="base" hangingPunct="0">
              <a:spcBef>
                <a:spcPct val="30000"/>
              </a:spcBef>
              <a:spcAft>
                <a:spcPct val="0"/>
              </a:spcAft>
              <a:buClr>
                <a:srgbClr val="646464"/>
              </a:buClr>
            </a:pPr>
            <a:r>
              <a:rPr lang="en-US" sz="1200" dirty="0" err="1"/>
              <a:t>Orienteringsmøde</a:t>
            </a:r>
            <a:r>
              <a:rPr lang="en-US" sz="1200" dirty="0"/>
              <a:t> for </a:t>
            </a:r>
            <a:r>
              <a:rPr lang="en-US" sz="1200" dirty="0" err="1"/>
              <a:t>selskaberne</a:t>
            </a:r>
            <a:endParaRPr lang="en-US" sz="1200" dirty="0"/>
          </a:p>
        </p:txBody>
      </p:sp>
      <p:sp>
        <p:nvSpPr>
          <p:cNvPr id="30" name="AutoShape 5"/>
          <p:cNvSpPr>
            <a:spLocks noChangeArrowheads="1"/>
          </p:cNvSpPr>
          <p:nvPr/>
        </p:nvSpPr>
        <p:spPr bwMode="auto">
          <a:xfrm>
            <a:off x="500185" y="3457742"/>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smtClean="0">
                <a:solidFill>
                  <a:srgbClr val="FFFFFF"/>
                </a:solidFill>
                <a:latin typeface="Arial" panose="020B0604020202020204" pitchFamily="34" charset="0"/>
              </a:rPr>
              <a:t>Maj 2016</a:t>
            </a:r>
          </a:p>
        </p:txBody>
      </p:sp>
      <p:sp>
        <p:nvSpPr>
          <p:cNvPr id="31" name="Rectangle 30"/>
          <p:cNvSpPr>
            <a:spLocks noChangeArrowheads="1"/>
          </p:cNvSpPr>
          <p:nvPr/>
        </p:nvSpPr>
        <p:spPr bwMode="gray">
          <a:xfrm>
            <a:off x="1932075" y="4131776"/>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a:t>Møder</a:t>
            </a:r>
            <a:r>
              <a:rPr lang="en-US" sz="1200" dirty="0"/>
              <a:t> </a:t>
            </a:r>
            <a:r>
              <a:rPr lang="en-US" sz="1200" dirty="0" err="1"/>
              <a:t>mellem</a:t>
            </a:r>
            <a:r>
              <a:rPr lang="en-US" sz="1200" dirty="0"/>
              <a:t> TE, EY </a:t>
            </a:r>
            <a:r>
              <a:rPr lang="en-US" sz="1200" dirty="0" err="1"/>
              <a:t>og</a:t>
            </a:r>
            <a:r>
              <a:rPr lang="en-US" sz="1200" dirty="0"/>
              <a:t> </a:t>
            </a:r>
            <a:r>
              <a:rPr lang="en-US" sz="1200" dirty="0" err="1"/>
              <a:t>akturarene</a:t>
            </a:r>
            <a:endParaRPr lang="en-US" sz="1200" dirty="0"/>
          </a:p>
        </p:txBody>
      </p:sp>
      <p:sp>
        <p:nvSpPr>
          <p:cNvPr id="32" name="AutoShape 5"/>
          <p:cNvSpPr>
            <a:spLocks noChangeArrowheads="1"/>
          </p:cNvSpPr>
          <p:nvPr/>
        </p:nvSpPr>
        <p:spPr bwMode="auto">
          <a:xfrm>
            <a:off x="500185" y="4132742"/>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smtClean="0">
                <a:solidFill>
                  <a:srgbClr val="FFFFFF"/>
                </a:solidFill>
                <a:latin typeface="Arial" panose="020B0604020202020204" pitchFamily="34" charset="0"/>
              </a:rPr>
              <a:t>September 2016</a:t>
            </a:r>
          </a:p>
        </p:txBody>
      </p:sp>
      <p:sp>
        <p:nvSpPr>
          <p:cNvPr id="33" name="Rectangle 32"/>
          <p:cNvSpPr>
            <a:spLocks noChangeArrowheads="1"/>
          </p:cNvSpPr>
          <p:nvPr/>
        </p:nvSpPr>
        <p:spPr bwMode="gray">
          <a:xfrm>
            <a:off x="1932075" y="4839968"/>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smtClean="0"/>
              <a:t>Bekendtgørelse</a:t>
            </a:r>
            <a:r>
              <a:rPr lang="en-US" sz="1200" dirty="0" smtClean="0"/>
              <a:t> </a:t>
            </a:r>
            <a:r>
              <a:rPr lang="en-US" sz="1200" dirty="0" err="1" smtClean="0"/>
              <a:t>sendt</a:t>
            </a:r>
            <a:r>
              <a:rPr lang="en-US" sz="1200" dirty="0" smtClean="0"/>
              <a:t> </a:t>
            </a:r>
            <a:r>
              <a:rPr lang="en-US" sz="1200" dirty="0" err="1" smtClean="0"/>
              <a:t>i</a:t>
            </a:r>
            <a:r>
              <a:rPr lang="en-US" sz="1200" dirty="0" smtClean="0"/>
              <a:t> </a:t>
            </a:r>
            <a:r>
              <a:rPr lang="en-US" sz="1200" dirty="0" err="1" smtClean="0"/>
              <a:t>udkast</a:t>
            </a:r>
            <a:endParaRPr lang="en-US" sz="1200" dirty="0"/>
          </a:p>
        </p:txBody>
      </p:sp>
      <p:sp>
        <p:nvSpPr>
          <p:cNvPr id="34" name="AutoShape 5"/>
          <p:cNvSpPr>
            <a:spLocks noChangeArrowheads="1"/>
          </p:cNvSpPr>
          <p:nvPr/>
        </p:nvSpPr>
        <p:spPr bwMode="auto">
          <a:xfrm>
            <a:off x="500185" y="4839968"/>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smtClean="0">
                <a:solidFill>
                  <a:srgbClr val="FFFFFF"/>
                </a:solidFill>
                <a:latin typeface="Arial" panose="020B0604020202020204" pitchFamily="34" charset="0"/>
              </a:rPr>
              <a:t>November 2016</a:t>
            </a:r>
          </a:p>
        </p:txBody>
      </p:sp>
      <p:sp>
        <p:nvSpPr>
          <p:cNvPr id="35" name="Rectangle 34"/>
          <p:cNvSpPr>
            <a:spLocks noChangeArrowheads="1"/>
          </p:cNvSpPr>
          <p:nvPr/>
        </p:nvSpPr>
        <p:spPr bwMode="gray">
          <a:xfrm>
            <a:off x="1932075" y="5542431"/>
            <a:ext cx="6757900" cy="519253"/>
          </a:xfrm>
          <a:prstGeom prst="rect">
            <a:avLst/>
          </a:prstGeom>
          <a:solidFill>
            <a:srgbClr val="F0F0F0"/>
          </a:solidFill>
          <a:ln w="6350">
            <a:noFill/>
            <a:miter lim="800000"/>
            <a:headEnd/>
            <a:tailEnd/>
          </a:ln>
        </p:spPr>
        <p:txBody>
          <a:bodyPr vert="horz" wrap="none" lIns="45720" tIns="45720" rIns="45720" bIns="45720" anchor="t"/>
          <a:lstStyle/>
          <a:p>
            <a:pPr marL="571500" indent="-112713" eaLnBrk="0" fontAlgn="base" hangingPunct="0">
              <a:spcBef>
                <a:spcPct val="30000"/>
              </a:spcBef>
              <a:spcAft>
                <a:spcPct val="0"/>
              </a:spcAft>
              <a:buClr>
                <a:srgbClr val="646464"/>
              </a:buClr>
            </a:pPr>
            <a:r>
              <a:rPr lang="en-US" sz="1200" dirty="0" err="1"/>
              <a:t>Ajourført</a:t>
            </a:r>
            <a:r>
              <a:rPr lang="en-US" sz="1200" dirty="0"/>
              <a:t> </a:t>
            </a:r>
            <a:r>
              <a:rPr lang="en-US" sz="1200" dirty="0" err="1"/>
              <a:t>bekendtgørelse</a:t>
            </a:r>
            <a:r>
              <a:rPr lang="en-US" sz="1200" dirty="0"/>
              <a:t> </a:t>
            </a:r>
            <a:r>
              <a:rPr lang="en-US" sz="1200" dirty="0" err="1"/>
              <a:t>sendt</a:t>
            </a:r>
            <a:r>
              <a:rPr lang="en-US" sz="1200" dirty="0"/>
              <a:t> </a:t>
            </a:r>
            <a:r>
              <a:rPr lang="en-US" sz="1200" dirty="0" err="1"/>
              <a:t>i</a:t>
            </a:r>
            <a:r>
              <a:rPr lang="en-US" sz="1200" dirty="0"/>
              <a:t> </a:t>
            </a:r>
            <a:r>
              <a:rPr lang="en-US" sz="1200" dirty="0" err="1"/>
              <a:t>udkast</a:t>
            </a:r>
            <a:endParaRPr lang="en-US" sz="1200" dirty="0"/>
          </a:p>
        </p:txBody>
      </p:sp>
      <p:sp>
        <p:nvSpPr>
          <p:cNvPr id="36" name="AutoShape 5"/>
          <p:cNvSpPr>
            <a:spLocks noChangeArrowheads="1"/>
          </p:cNvSpPr>
          <p:nvPr/>
        </p:nvSpPr>
        <p:spPr bwMode="auto">
          <a:xfrm>
            <a:off x="500185" y="5557604"/>
            <a:ext cx="1616266" cy="524016"/>
          </a:xfrm>
          <a:prstGeom prst="homePlate">
            <a:avLst>
              <a:gd name="adj" fmla="val 27111"/>
            </a:avLst>
          </a:prstGeom>
          <a:solidFill>
            <a:srgbClr val="808080"/>
          </a:solidFill>
          <a:ln w="6350">
            <a:noFill/>
            <a:miter lim="800000"/>
            <a:headEnd/>
            <a:tailEnd/>
          </a:ln>
        </p:spPr>
        <p:txBody>
          <a:bodyPr vert="horz" wrap="square" lIns="45720" tIns="45720" rIns="45720" bIns="45720" anchor="t"/>
          <a:lstStyle/>
          <a:p>
            <a:pPr marL="114300" indent="-114300" algn="ctr" eaLnBrk="0" fontAlgn="base" hangingPunct="0">
              <a:spcBef>
                <a:spcPct val="30000"/>
              </a:spcBef>
              <a:spcAft>
                <a:spcPct val="0"/>
              </a:spcAft>
              <a:buClr>
                <a:srgbClr val="646464"/>
              </a:buClr>
              <a:buFont typeface="Arial" charset="0"/>
              <a:buNone/>
            </a:pPr>
            <a:r>
              <a:rPr lang="en-US" sz="1300" b="1" dirty="0" err="1" smtClean="0">
                <a:solidFill>
                  <a:srgbClr val="FFFFFF"/>
                </a:solidFill>
                <a:latin typeface="Arial" panose="020B0604020202020204" pitchFamily="34" charset="0"/>
              </a:rPr>
              <a:t>Juni</a:t>
            </a:r>
            <a:r>
              <a:rPr lang="en-US" sz="1300" b="1" dirty="0" smtClean="0">
                <a:solidFill>
                  <a:srgbClr val="FFFFFF"/>
                </a:solidFill>
                <a:latin typeface="Arial" panose="020B0604020202020204" pitchFamily="34" charset="0"/>
              </a:rPr>
              <a:t> 2017</a:t>
            </a:r>
          </a:p>
        </p:txBody>
      </p:sp>
      <p:sp>
        <p:nvSpPr>
          <p:cNvPr id="38" name="Title 37"/>
          <p:cNvSpPr>
            <a:spLocks noGrp="1"/>
          </p:cNvSpPr>
          <p:nvPr>
            <p:ph type="title"/>
          </p:nvPr>
        </p:nvSpPr>
        <p:spPr/>
        <p:txBody>
          <a:bodyPr/>
          <a:lstStyle/>
          <a:p>
            <a:r>
              <a:rPr lang="da-DK" dirty="0"/>
              <a:t>Forløbet på Færøerne</a:t>
            </a:r>
            <a:br>
              <a:rPr lang="da-DK" dirty="0"/>
            </a:br>
            <a:r>
              <a:rPr lang="fo-FO" sz="3600" dirty="0"/>
              <a:t/>
            </a:r>
            <a:br>
              <a:rPr lang="fo-FO" sz="3600" dirty="0"/>
            </a:br>
            <a:endParaRPr lang="da-DK" dirty="0"/>
          </a:p>
        </p:txBody>
      </p:sp>
    </p:spTree>
    <p:extLst>
      <p:ext uri="{BB962C8B-B14F-4D97-AF65-F5344CB8AC3E}">
        <p14:creationId xmlns:p14="http://schemas.microsoft.com/office/powerpoint/2010/main" val="1607196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Hvordan</a:t>
            </a:r>
            <a:r>
              <a:rPr lang="en-GB" dirty="0" smtClean="0"/>
              <a:t> </a:t>
            </a:r>
            <a:r>
              <a:rPr lang="en-GB" dirty="0" err="1" smtClean="0"/>
              <a:t>opgøres</a:t>
            </a:r>
            <a:r>
              <a:rPr lang="en-GB" dirty="0" smtClean="0"/>
              <a:t> </a:t>
            </a:r>
            <a:r>
              <a:rPr lang="en-GB" dirty="0" err="1" smtClean="0"/>
              <a:t>solvensbehovet</a:t>
            </a:r>
            <a:r>
              <a:rPr lang="en-GB" dirty="0" smtClean="0"/>
              <a:t> </a:t>
            </a:r>
            <a:r>
              <a:rPr lang="en-GB" dirty="0" err="1" smtClean="0"/>
              <a:t>i</a:t>
            </a:r>
            <a:r>
              <a:rPr lang="en-GB" dirty="0" smtClean="0"/>
              <a:t> den </a:t>
            </a:r>
            <a:r>
              <a:rPr lang="en-GB" dirty="0" err="1" smtClean="0"/>
              <a:t>nye</a:t>
            </a:r>
            <a:r>
              <a:rPr lang="en-GB" dirty="0" smtClean="0"/>
              <a:t> </a:t>
            </a:r>
            <a:r>
              <a:rPr lang="en-GB" dirty="0" err="1" smtClean="0"/>
              <a:t>solvensbekendtgørelse</a:t>
            </a:r>
            <a:r>
              <a:rPr lang="en-GB" dirty="0" smtClean="0"/>
              <a:t>?</a:t>
            </a:r>
            <a:endParaRPr lang="en-GB" dirty="0"/>
          </a:p>
        </p:txBody>
      </p:sp>
      <p:sp>
        <p:nvSpPr>
          <p:cNvPr id="3" name="Content Placeholder 2"/>
          <p:cNvSpPr>
            <a:spLocks noGrp="1"/>
          </p:cNvSpPr>
          <p:nvPr>
            <p:ph idx="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pPr marL="0" indent="0">
              <a:buNone/>
            </a:pPr>
            <a:r>
              <a:rPr lang="da-DK" dirty="0"/>
              <a:t> </a:t>
            </a:r>
          </a:p>
          <a:p>
            <a:pPr lvl="0"/>
            <a:r>
              <a:rPr lang="da-DK" sz="1600" dirty="0"/>
              <a:t>Solvenskravet opgøres efter FO-LFV § 81, stk. 2, nr. 1 -4</a:t>
            </a:r>
          </a:p>
          <a:p>
            <a:pPr lvl="0"/>
            <a:r>
              <a:rPr lang="da-DK" sz="1600" dirty="0"/>
              <a:t>Minimumskapitalkravet opgøres efter FO-LFV § 81, stk. 2, nr. 5 -9</a:t>
            </a:r>
          </a:p>
          <a:p>
            <a:pPr lvl="0"/>
            <a:r>
              <a:rPr lang="da-DK" sz="1600" dirty="0"/>
              <a:t>Individuelt solvensbehov opgøres efter bekendtgørelsen</a:t>
            </a:r>
          </a:p>
          <a:p>
            <a:pPr lvl="0"/>
            <a:r>
              <a:rPr lang="da-DK" sz="1600" dirty="0"/>
              <a:t>For </a:t>
            </a:r>
            <a:r>
              <a:rPr lang="da-DK" sz="1600" dirty="0" err="1"/>
              <a:t>forsikringsholdingvirksomheder</a:t>
            </a:r>
            <a:r>
              <a:rPr lang="da-DK" sz="1600" dirty="0"/>
              <a:t> skal basiskapitalen mindst svare til </a:t>
            </a:r>
            <a:r>
              <a:rPr lang="da-DK" sz="1600" dirty="0" smtClean="0"/>
              <a:t>ISB</a:t>
            </a:r>
            <a:endParaRPr lang="da-DK" sz="1600"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
        <p:nvSpPr>
          <p:cNvPr id="9" name="TextBox 8"/>
          <p:cNvSpPr txBox="1"/>
          <p:nvPr/>
        </p:nvSpPr>
        <p:spPr>
          <a:xfrm>
            <a:off x="9927772" y="1425598"/>
            <a:ext cx="1068780" cy="193899"/>
          </a:xfrm>
          <a:prstGeom prst="rect">
            <a:avLst/>
          </a:prstGeom>
          <a:solidFill>
            <a:schemeClr val="accent2"/>
          </a:solidFill>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da-DK" sz="1200" dirty="0" err="1" smtClean="0">
              <a:solidFill>
                <a:schemeClr val="bg1"/>
              </a:solidFill>
            </a:endParaRPr>
          </a:p>
        </p:txBody>
      </p:sp>
      <p:sp>
        <p:nvSpPr>
          <p:cNvPr id="5" name="Rectangle 4"/>
          <p:cNvSpPr/>
          <p:nvPr/>
        </p:nvSpPr>
        <p:spPr>
          <a:xfrm>
            <a:off x="457200" y="1564641"/>
            <a:ext cx="1671144" cy="79878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1600" b="1" dirty="0" smtClean="0">
                <a:solidFill>
                  <a:schemeClr val="tx2"/>
                </a:solidFill>
              </a:rPr>
              <a:t>Solvenskravet</a:t>
            </a:r>
            <a:endParaRPr lang="da-DK" sz="1600" b="1" dirty="0">
              <a:solidFill>
                <a:schemeClr val="tx2"/>
              </a:solidFill>
            </a:endParaRPr>
          </a:p>
        </p:txBody>
      </p:sp>
      <p:sp>
        <p:nvSpPr>
          <p:cNvPr id="10" name="Rectangle 9"/>
          <p:cNvSpPr/>
          <p:nvPr/>
        </p:nvSpPr>
        <p:spPr>
          <a:xfrm>
            <a:off x="457200" y="2670744"/>
            <a:ext cx="1671144" cy="79878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1600" b="1" dirty="0" smtClean="0">
                <a:solidFill>
                  <a:schemeClr val="tx2"/>
                </a:solidFill>
              </a:rPr>
              <a:t>Minimums-kapitalkravet</a:t>
            </a:r>
            <a:endParaRPr lang="da-DK" sz="1600" b="1" dirty="0">
              <a:solidFill>
                <a:schemeClr val="tx2"/>
              </a:solidFill>
            </a:endParaRPr>
          </a:p>
        </p:txBody>
      </p:sp>
      <p:sp>
        <p:nvSpPr>
          <p:cNvPr id="11" name="Rectangle 10"/>
          <p:cNvSpPr/>
          <p:nvPr/>
        </p:nvSpPr>
        <p:spPr>
          <a:xfrm>
            <a:off x="3761579" y="2255978"/>
            <a:ext cx="1671144" cy="79878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1600" b="1" dirty="0" smtClean="0">
                <a:solidFill>
                  <a:schemeClr val="tx2"/>
                </a:solidFill>
              </a:rPr>
              <a:t>Kapitalkravet</a:t>
            </a:r>
            <a:endParaRPr lang="da-DK" sz="1200" dirty="0">
              <a:solidFill>
                <a:schemeClr val="tx1"/>
              </a:solidFill>
            </a:endParaRPr>
          </a:p>
        </p:txBody>
      </p:sp>
      <p:sp>
        <p:nvSpPr>
          <p:cNvPr id="12" name="Rectangle 11"/>
          <p:cNvSpPr/>
          <p:nvPr/>
        </p:nvSpPr>
        <p:spPr>
          <a:xfrm>
            <a:off x="3761579" y="3348017"/>
            <a:ext cx="1671144" cy="79878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1600" b="1" dirty="0" smtClean="0">
                <a:solidFill>
                  <a:schemeClr val="tx2"/>
                </a:solidFill>
              </a:rPr>
              <a:t>Individuelt solvensbehov</a:t>
            </a:r>
            <a:endParaRPr lang="da-DK" sz="1600" dirty="0">
              <a:solidFill>
                <a:schemeClr val="tx1"/>
              </a:solidFill>
            </a:endParaRPr>
          </a:p>
        </p:txBody>
      </p:sp>
      <p:sp>
        <p:nvSpPr>
          <p:cNvPr id="15" name="Rectangle 14"/>
          <p:cNvSpPr/>
          <p:nvPr/>
        </p:nvSpPr>
        <p:spPr>
          <a:xfrm>
            <a:off x="6800570" y="2790496"/>
            <a:ext cx="1671144" cy="79878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1600" b="1" dirty="0" smtClean="0">
                <a:solidFill>
                  <a:schemeClr val="tx2"/>
                </a:solidFill>
              </a:rPr>
              <a:t>Mindstekrav til basiskapital (solvens)</a:t>
            </a:r>
            <a:endParaRPr lang="da-DK" sz="1600" dirty="0">
              <a:solidFill>
                <a:schemeClr val="tx1"/>
              </a:solidFill>
            </a:endParaRPr>
          </a:p>
        </p:txBody>
      </p:sp>
      <p:sp>
        <p:nvSpPr>
          <p:cNvPr id="6" name="Right Arrow 5"/>
          <p:cNvSpPr/>
          <p:nvPr/>
        </p:nvSpPr>
        <p:spPr>
          <a:xfrm>
            <a:off x="2385479" y="2275489"/>
            <a:ext cx="1089679" cy="515007"/>
          </a:xfrm>
          <a:prstGeom prst="rightArrow">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800" dirty="0" smtClean="0">
                <a:solidFill>
                  <a:schemeClr val="tx2"/>
                </a:solidFill>
              </a:rPr>
              <a:t>Størst af disse =</a:t>
            </a:r>
            <a:endParaRPr lang="da-DK" sz="800" dirty="0">
              <a:solidFill>
                <a:schemeClr val="tx2"/>
              </a:solidFill>
            </a:endParaRPr>
          </a:p>
        </p:txBody>
      </p:sp>
      <p:sp>
        <p:nvSpPr>
          <p:cNvPr id="16" name="Right Arrow 15"/>
          <p:cNvSpPr/>
          <p:nvPr/>
        </p:nvSpPr>
        <p:spPr>
          <a:xfrm>
            <a:off x="5571807" y="2932386"/>
            <a:ext cx="1089679" cy="515007"/>
          </a:xfrm>
          <a:prstGeom prst="rightArrow">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da-DK" sz="800" dirty="0">
                <a:solidFill>
                  <a:schemeClr val="tx2"/>
                </a:solidFill>
              </a:rPr>
              <a:t>Størst af disse =</a:t>
            </a:r>
          </a:p>
        </p:txBody>
      </p:sp>
    </p:spTree>
    <p:extLst>
      <p:ext uri="{BB962C8B-B14F-4D97-AF65-F5344CB8AC3E}">
        <p14:creationId xmlns:p14="http://schemas.microsoft.com/office/powerpoint/2010/main" val="259662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Så hvad er de store ændringer i den nye solvensbekendtgørelse?</a:t>
            </a:r>
            <a:endParaRPr lang="en-GB" dirty="0"/>
          </a:p>
        </p:txBody>
      </p:sp>
      <p:sp>
        <p:nvSpPr>
          <p:cNvPr id="3" name="Content Placeholder 2"/>
          <p:cNvSpPr>
            <a:spLocks noGrp="1"/>
          </p:cNvSpPr>
          <p:nvPr>
            <p:ph idx="1"/>
          </p:nvPr>
        </p:nvSpPr>
        <p:spPr/>
        <p:txBody>
          <a:bodyPr/>
          <a:lstStyle/>
          <a:p>
            <a:r>
              <a:rPr lang="da-DK" dirty="0"/>
              <a:t>Kun standardmodel til ISB -  der var (delvis) metodefrihed for </a:t>
            </a:r>
            <a:r>
              <a:rPr lang="da-DK" dirty="0" smtClean="0"/>
              <a:t>tidligere ISB</a:t>
            </a:r>
            <a:endParaRPr lang="en-US" dirty="0" smtClean="0"/>
          </a:p>
          <a:p>
            <a:pPr lvl="1"/>
            <a:r>
              <a:rPr lang="da-DK" dirty="0"/>
              <a:t>kan nok mest mærkes på </a:t>
            </a:r>
            <a:r>
              <a:rPr lang="da-DK" dirty="0" smtClean="0"/>
              <a:t>markedsrisici</a:t>
            </a:r>
            <a:endParaRPr lang="en-US" dirty="0" smtClean="0"/>
          </a:p>
          <a:p>
            <a:r>
              <a:rPr lang="da-DK" dirty="0"/>
              <a:t>Det er en ny rentekurve (EIOPA rentekurve mod særlig DK rentekurve)</a:t>
            </a:r>
          </a:p>
          <a:p>
            <a:pPr lvl="4"/>
            <a:endParaRPr lang="en-US" dirty="0" smtClean="0"/>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
        <p:nvSpPr>
          <p:cNvPr id="7" name="Title 1"/>
          <p:cNvSpPr txBox="1">
            <a:spLocks/>
          </p:cNvSpPr>
          <p:nvPr/>
        </p:nvSpPr>
        <p:spPr>
          <a:xfrm>
            <a:off x="609600" y="354000"/>
            <a:ext cx="8232775"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endParaRPr lang="en-GB" dirty="0"/>
          </a:p>
        </p:txBody>
      </p:sp>
    </p:spTree>
    <p:extLst>
      <p:ext uri="{BB962C8B-B14F-4D97-AF65-F5344CB8AC3E}">
        <p14:creationId xmlns:p14="http://schemas.microsoft.com/office/powerpoint/2010/main" val="238055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769" y="259831"/>
            <a:ext cx="6027274" cy="487433"/>
          </a:xfrm>
        </p:spPr>
        <p:txBody>
          <a:bodyPr/>
          <a:lstStyle/>
          <a:p>
            <a:r>
              <a:rPr lang="fo-FO" sz="3600" dirty="0" err="1" smtClean="0"/>
              <a:t>Ny</a:t>
            </a:r>
            <a:r>
              <a:rPr lang="fo-FO" sz="3600" dirty="0" smtClean="0"/>
              <a:t> </a:t>
            </a:r>
            <a:r>
              <a:rPr lang="fo-FO" sz="3600" dirty="0" err="1" smtClean="0"/>
              <a:t>solvensbekendtgørelse</a:t>
            </a:r>
            <a:r>
              <a:rPr lang="fo-FO" sz="3600" dirty="0" smtClean="0"/>
              <a:t/>
            </a:r>
            <a:br>
              <a:rPr lang="fo-FO" sz="3600" dirty="0" smtClean="0"/>
            </a:br>
            <a:endParaRPr lang="da-DK" sz="2400" dirty="0"/>
          </a:p>
        </p:txBody>
      </p:sp>
      <p:sp>
        <p:nvSpPr>
          <p:cNvPr id="3" name="Pladsholder til indhold 2"/>
          <p:cNvSpPr>
            <a:spLocks noGrp="1"/>
          </p:cNvSpPr>
          <p:nvPr>
            <p:ph idx="1"/>
          </p:nvPr>
        </p:nvSpPr>
        <p:spPr>
          <a:xfrm>
            <a:off x="439386" y="1231945"/>
            <a:ext cx="8503703" cy="5026350"/>
          </a:xfrm>
        </p:spPr>
        <p:txBody>
          <a:bodyPr>
            <a:noAutofit/>
          </a:bodyPr>
          <a:lstStyle/>
          <a:p>
            <a:pPr marL="342900">
              <a:buFont typeface="+mj-lt"/>
              <a:buAutoNum type="arabicPeriod"/>
            </a:pPr>
            <a:r>
              <a:rPr lang="fo-FO" sz="1800" dirty="0" smtClean="0"/>
              <a:t>Ikrafttræden </a:t>
            </a:r>
          </a:p>
          <a:p>
            <a:pPr marL="0" indent="0">
              <a:buNone/>
            </a:pPr>
            <a:endParaRPr lang="fo-FO" sz="1800" dirty="0" smtClean="0"/>
          </a:p>
          <a:p>
            <a:pPr marL="342900">
              <a:buFont typeface="+mj-lt"/>
              <a:buAutoNum type="arabicPeriod"/>
            </a:pPr>
            <a:r>
              <a:rPr lang="fo-FO" sz="1800" dirty="0" smtClean="0"/>
              <a:t>Udgangspunkt </a:t>
            </a:r>
          </a:p>
          <a:p>
            <a:pPr marL="342900">
              <a:buFont typeface="+mj-lt"/>
              <a:buAutoNum type="arabicPeriod"/>
            </a:pPr>
            <a:endParaRPr lang="fo-FO" sz="1800" dirty="0"/>
          </a:p>
          <a:p>
            <a:pPr marL="342900">
              <a:buFont typeface="+mj-lt"/>
              <a:buAutoNum type="arabicPeriod"/>
            </a:pPr>
            <a:r>
              <a:rPr lang="fo-FO" sz="1800" dirty="0" err="1"/>
              <a:t>Model</a:t>
            </a:r>
            <a:endParaRPr lang="fo-FO" sz="1800" dirty="0"/>
          </a:p>
          <a:p>
            <a:pPr marL="342900">
              <a:buFont typeface="+mj-lt"/>
              <a:buAutoNum type="arabicPeriod"/>
            </a:pPr>
            <a:endParaRPr lang="fo-FO" sz="1800" dirty="0">
              <a:solidFill>
                <a:prstClr val="black"/>
              </a:solidFill>
            </a:endParaRPr>
          </a:p>
          <a:p>
            <a:pPr marL="342900">
              <a:buFont typeface="+mj-lt"/>
              <a:buAutoNum type="arabicPeriod"/>
            </a:pPr>
            <a:r>
              <a:rPr lang="fo-FO" sz="1800" dirty="0" err="1"/>
              <a:t>Simplifikationsreglerne</a:t>
            </a:r>
            <a:endParaRPr lang="fo-FO" sz="1800" dirty="0"/>
          </a:p>
          <a:p>
            <a:pPr marL="342900">
              <a:buFont typeface="+mj-lt"/>
              <a:buAutoNum type="arabicPeriod"/>
            </a:pPr>
            <a:endParaRPr lang="fo-FO" sz="1800" dirty="0" smtClean="0"/>
          </a:p>
          <a:p>
            <a:pPr marL="342900">
              <a:buFont typeface="+mj-lt"/>
              <a:buAutoNum type="arabicPeriod"/>
            </a:pPr>
            <a:r>
              <a:rPr lang="fo-FO" sz="1800" dirty="0" err="1"/>
              <a:t>Parametre</a:t>
            </a:r>
            <a:r>
              <a:rPr lang="fo-FO" sz="1800" dirty="0"/>
              <a:t>, </a:t>
            </a:r>
            <a:r>
              <a:rPr lang="fo-FO" sz="1800" dirty="0" err="1"/>
              <a:t>grænser</a:t>
            </a:r>
            <a:r>
              <a:rPr lang="fo-FO" sz="1800" dirty="0"/>
              <a:t>, </a:t>
            </a:r>
            <a:r>
              <a:rPr lang="fo-FO" sz="1800" dirty="0" err="1"/>
              <a:t>stød</a:t>
            </a:r>
            <a:endParaRPr lang="fo-FO" sz="1800" dirty="0"/>
          </a:p>
          <a:p>
            <a:pPr marL="342900">
              <a:buFont typeface="+mj-lt"/>
              <a:buAutoNum type="arabicPeriod"/>
            </a:pPr>
            <a:endParaRPr lang="fo-FO" sz="1800" dirty="0" smtClean="0"/>
          </a:p>
          <a:p>
            <a:pPr marL="342900">
              <a:buFont typeface="+mj-lt"/>
              <a:buAutoNum type="arabicPeriod"/>
            </a:pPr>
            <a:r>
              <a:rPr lang="fo-FO" sz="1800" dirty="0" err="1"/>
              <a:t>Diskonteringsrente</a:t>
            </a:r>
            <a:endParaRPr lang="fo-FO" sz="1800" dirty="0"/>
          </a:p>
          <a:p>
            <a:pPr marL="342900">
              <a:buFont typeface="+mj-lt"/>
              <a:buAutoNum type="arabicPeriod"/>
            </a:pPr>
            <a:endParaRPr lang="fo-FO" sz="1800" dirty="0" smtClean="0">
              <a:solidFill>
                <a:prstClr val="black"/>
              </a:solidFill>
            </a:endParaRPr>
          </a:p>
          <a:p>
            <a:pPr marL="342900">
              <a:buFont typeface="+mj-lt"/>
              <a:buAutoNum type="arabicPeriod"/>
            </a:pPr>
            <a:r>
              <a:rPr lang="fo-FO" sz="1800" dirty="0"/>
              <a:t>Modul for </a:t>
            </a:r>
            <a:r>
              <a:rPr lang="fo-FO" sz="1800" dirty="0" err="1"/>
              <a:t>skadesforsikringsrisici</a:t>
            </a:r>
            <a:r>
              <a:rPr lang="fo-FO" sz="1800" dirty="0"/>
              <a:t> og </a:t>
            </a:r>
            <a:r>
              <a:rPr lang="fo-FO" sz="1800" dirty="0" err="1"/>
              <a:t>appendiks</a:t>
            </a:r>
            <a:r>
              <a:rPr lang="fo-FO" sz="1800" dirty="0"/>
              <a:t> </a:t>
            </a:r>
          </a:p>
          <a:p>
            <a:pPr marL="342900">
              <a:buFont typeface="+mj-lt"/>
              <a:buAutoNum type="arabicPeriod"/>
            </a:pPr>
            <a:endParaRPr lang="fo-FO" sz="1800" dirty="0">
              <a:solidFill>
                <a:prstClr val="black"/>
              </a:solidFill>
            </a:endParaRPr>
          </a:p>
          <a:p>
            <a:pPr marL="342900">
              <a:buFont typeface="+mj-lt"/>
              <a:buAutoNum type="arabicPeriod"/>
            </a:pPr>
            <a:r>
              <a:rPr lang="fo-FO" sz="1800" dirty="0" err="1"/>
              <a:t>Rating</a:t>
            </a:r>
            <a:endParaRPr lang="fo-FO" sz="1800" dirty="0"/>
          </a:p>
          <a:p>
            <a:pPr marL="342900">
              <a:buFont typeface="+mj-lt"/>
              <a:buAutoNum type="arabicPeriod"/>
            </a:pPr>
            <a:endParaRPr lang="fo-FO" sz="1800" dirty="0">
              <a:solidFill>
                <a:prstClr val="black"/>
              </a:solidFill>
            </a:endParaRPr>
          </a:p>
          <a:p>
            <a:pPr>
              <a:buFont typeface="+mj-lt"/>
              <a:buAutoNum type="arabicPeriod"/>
            </a:pPr>
            <a:endParaRPr lang="da-DK" sz="1800" dirty="0"/>
          </a:p>
        </p:txBody>
      </p:sp>
      <p:sp>
        <p:nvSpPr>
          <p:cNvPr id="4" name="Rektangulær billedforklaring 3"/>
          <p:cNvSpPr/>
          <p:nvPr/>
        </p:nvSpPr>
        <p:spPr>
          <a:xfrm>
            <a:off x="2779038" y="1084003"/>
            <a:ext cx="1656184" cy="405981"/>
          </a:xfrm>
          <a:prstGeom prst="wedgeRectCallout">
            <a:avLst>
              <a:gd name="adj1" fmla="val -91673"/>
              <a:gd name="adj2" fmla="val 31217"/>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a:r>
              <a:rPr lang="fo-FO" sz="1400" dirty="0" smtClean="0">
                <a:solidFill>
                  <a:schemeClr val="accent2"/>
                </a:solidFill>
              </a:rPr>
              <a:t>1. Januar 2018</a:t>
            </a:r>
            <a:endParaRPr lang="fo-FO" sz="1400" dirty="0">
              <a:solidFill>
                <a:schemeClr val="accent2"/>
              </a:solidFill>
            </a:endParaRPr>
          </a:p>
        </p:txBody>
      </p:sp>
      <p:sp>
        <p:nvSpPr>
          <p:cNvPr id="6" name="Rektangulær billedforklaring 5"/>
          <p:cNvSpPr/>
          <p:nvPr/>
        </p:nvSpPr>
        <p:spPr>
          <a:xfrm>
            <a:off x="2627784" y="2146464"/>
            <a:ext cx="2760245" cy="525649"/>
          </a:xfrm>
          <a:prstGeom prst="wedgeRectCallout">
            <a:avLst>
              <a:gd name="adj1" fmla="val -86994"/>
              <a:gd name="adj2" fmla="val 61305"/>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a:endParaRPr lang="fo-FO" sz="1400" dirty="0" smtClean="0">
              <a:solidFill>
                <a:schemeClr val="tx1"/>
              </a:solidFill>
            </a:endParaRPr>
          </a:p>
          <a:p>
            <a:pPr marL="342900"/>
            <a:r>
              <a:rPr lang="fo-FO" sz="1400" dirty="0" err="1" smtClean="0">
                <a:solidFill>
                  <a:schemeClr val="accent2"/>
                </a:solidFill>
              </a:rPr>
              <a:t>Standardmodellen</a:t>
            </a:r>
            <a:r>
              <a:rPr lang="fo-FO" sz="1400" dirty="0" smtClean="0">
                <a:solidFill>
                  <a:schemeClr val="accent2"/>
                </a:solidFill>
              </a:rPr>
              <a:t> (</a:t>
            </a:r>
            <a:r>
              <a:rPr lang="fo-FO" sz="1400" dirty="0" err="1" smtClean="0">
                <a:solidFill>
                  <a:schemeClr val="accent2"/>
                </a:solidFill>
              </a:rPr>
              <a:t>bilag</a:t>
            </a:r>
            <a:r>
              <a:rPr lang="fo-FO" sz="1400" dirty="0" smtClean="0">
                <a:solidFill>
                  <a:schemeClr val="accent2"/>
                </a:solidFill>
              </a:rPr>
              <a:t> 1)</a:t>
            </a:r>
            <a:endParaRPr lang="fo-FO" sz="1400" dirty="0">
              <a:solidFill>
                <a:schemeClr val="accent2"/>
              </a:solidFill>
            </a:endParaRPr>
          </a:p>
          <a:p>
            <a:pPr marL="342900"/>
            <a:endParaRPr lang="fo-FO" dirty="0"/>
          </a:p>
        </p:txBody>
      </p:sp>
      <p:sp>
        <p:nvSpPr>
          <p:cNvPr id="12" name="Oval billedforklaring 11"/>
          <p:cNvSpPr/>
          <p:nvPr/>
        </p:nvSpPr>
        <p:spPr>
          <a:xfrm>
            <a:off x="5493626" y="1178486"/>
            <a:ext cx="3240360" cy="715403"/>
          </a:xfrm>
          <a:prstGeom prst="wedgeEllipseCallout">
            <a:avLst>
              <a:gd name="adj1" fmla="val -143008"/>
              <a:gd name="adj2" fmla="val 73819"/>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a:r>
              <a:rPr lang="fo-FO" sz="1400" dirty="0" err="1" smtClean="0">
                <a:solidFill>
                  <a:schemeClr val="accent2"/>
                </a:solidFill>
              </a:rPr>
              <a:t>Den</a:t>
            </a:r>
            <a:r>
              <a:rPr lang="fo-FO" sz="1400" dirty="0" smtClean="0">
                <a:solidFill>
                  <a:schemeClr val="accent2"/>
                </a:solidFill>
              </a:rPr>
              <a:t> </a:t>
            </a:r>
            <a:r>
              <a:rPr lang="fo-FO" sz="1400" dirty="0" err="1">
                <a:solidFill>
                  <a:schemeClr val="accent2"/>
                </a:solidFill>
              </a:rPr>
              <a:t>danske</a:t>
            </a:r>
            <a:r>
              <a:rPr lang="fo-FO" sz="1400" dirty="0">
                <a:solidFill>
                  <a:schemeClr val="accent2"/>
                </a:solidFill>
              </a:rPr>
              <a:t> </a:t>
            </a:r>
            <a:r>
              <a:rPr lang="fo-FO" sz="1400" dirty="0" err="1">
                <a:solidFill>
                  <a:schemeClr val="accent2"/>
                </a:solidFill>
              </a:rPr>
              <a:t>solvensbek</a:t>
            </a:r>
            <a:r>
              <a:rPr lang="fo-FO" sz="1400" dirty="0">
                <a:solidFill>
                  <a:schemeClr val="accent2"/>
                </a:solidFill>
              </a:rPr>
              <a:t>. (nr. 1313 </a:t>
            </a:r>
            <a:r>
              <a:rPr lang="fo-FO" sz="1400" dirty="0" err="1">
                <a:solidFill>
                  <a:schemeClr val="accent2"/>
                </a:solidFill>
              </a:rPr>
              <a:t>af</a:t>
            </a:r>
            <a:r>
              <a:rPr lang="fo-FO" sz="1400" dirty="0">
                <a:solidFill>
                  <a:schemeClr val="accent2"/>
                </a:solidFill>
              </a:rPr>
              <a:t> 08.12.2014)</a:t>
            </a:r>
          </a:p>
        </p:txBody>
      </p:sp>
      <p:sp>
        <p:nvSpPr>
          <p:cNvPr id="11" name="Afrundet rektangulær billedforklaring 10"/>
          <p:cNvSpPr/>
          <p:nvPr/>
        </p:nvSpPr>
        <p:spPr>
          <a:xfrm>
            <a:off x="6228184" y="2162905"/>
            <a:ext cx="2714906" cy="410503"/>
          </a:xfrm>
          <a:prstGeom prst="wedgeRoundRectCallout">
            <a:avLst>
              <a:gd name="adj1" fmla="val -159014"/>
              <a:gd name="adj2" fmla="val 24679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dirty="0" err="1" smtClean="0">
                <a:solidFill>
                  <a:schemeClr val="accent2"/>
                </a:solidFill>
              </a:rPr>
              <a:t>Bibeholdes</a:t>
            </a:r>
            <a:endParaRPr lang="da-DK" dirty="0">
              <a:solidFill>
                <a:schemeClr val="accent2"/>
              </a:solidFill>
            </a:endParaRPr>
          </a:p>
        </p:txBody>
      </p:sp>
      <p:sp>
        <p:nvSpPr>
          <p:cNvPr id="14" name="Afrundet rektangulær billedforklaring 13"/>
          <p:cNvSpPr/>
          <p:nvPr/>
        </p:nvSpPr>
        <p:spPr>
          <a:xfrm>
            <a:off x="5162670" y="3322554"/>
            <a:ext cx="2520280" cy="393105"/>
          </a:xfrm>
          <a:prstGeom prst="wedgeRoundRectCallout">
            <a:avLst>
              <a:gd name="adj1" fmla="val -111261"/>
              <a:gd name="adj2" fmla="val 12613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fo-FO" sz="1600" dirty="0" smtClean="0">
                <a:solidFill>
                  <a:schemeClr val="accent2"/>
                </a:solidFill>
              </a:rPr>
              <a:t>Opdateret til Solvens II</a:t>
            </a:r>
            <a:endParaRPr lang="da-DK" sz="1600" dirty="0">
              <a:solidFill>
                <a:schemeClr val="accent2"/>
              </a:solidFill>
            </a:endParaRPr>
          </a:p>
        </p:txBody>
      </p:sp>
      <p:sp>
        <p:nvSpPr>
          <p:cNvPr id="15" name="Afrundet rektangulær billedforklaring 14"/>
          <p:cNvSpPr/>
          <p:nvPr/>
        </p:nvSpPr>
        <p:spPr>
          <a:xfrm>
            <a:off x="5011604" y="4167125"/>
            <a:ext cx="3931485" cy="551974"/>
          </a:xfrm>
          <a:prstGeom prst="wedgeRoundRectCallout">
            <a:avLst>
              <a:gd name="adj1" fmla="val -102233"/>
              <a:gd name="adj2" fmla="val 4618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dirty="0" smtClean="0">
                <a:solidFill>
                  <a:schemeClr val="accent2"/>
                </a:solidFill>
              </a:rPr>
              <a:t>EIOPA </a:t>
            </a:r>
            <a:r>
              <a:rPr lang="fo-FO" dirty="0" err="1" smtClean="0">
                <a:solidFill>
                  <a:schemeClr val="accent2"/>
                </a:solidFill>
              </a:rPr>
              <a:t>eller</a:t>
            </a:r>
            <a:r>
              <a:rPr lang="fo-FO" dirty="0" smtClean="0">
                <a:solidFill>
                  <a:schemeClr val="accent2"/>
                </a:solidFill>
              </a:rPr>
              <a:t> </a:t>
            </a:r>
            <a:r>
              <a:rPr lang="fo-FO" dirty="0" err="1" smtClean="0">
                <a:solidFill>
                  <a:schemeClr val="accent2"/>
                </a:solidFill>
              </a:rPr>
              <a:t>Finanstilsynets</a:t>
            </a:r>
            <a:r>
              <a:rPr lang="fo-FO" dirty="0" smtClean="0">
                <a:solidFill>
                  <a:schemeClr val="accent2"/>
                </a:solidFill>
              </a:rPr>
              <a:t> </a:t>
            </a:r>
            <a:r>
              <a:rPr lang="fo-FO" dirty="0" err="1" smtClean="0">
                <a:solidFill>
                  <a:schemeClr val="accent2"/>
                </a:solidFill>
              </a:rPr>
              <a:t>rente</a:t>
            </a:r>
            <a:r>
              <a:rPr lang="fo-FO" dirty="0" smtClean="0">
                <a:solidFill>
                  <a:schemeClr val="accent2"/>
                </a:solidFill>
              </a:rPr>
              <a:t> </a:t>
            </a:r>
            <a:r>
              <a:rPr lang="fo-FO" dirty="0" err="1" smtClean="0">
                <a:solidFill>
                  <a:schemeClr val="accent2"/>
                </a:solidFill>
              </a:rPr>
              <a:t>incl</a:t>
            </a:r>
            <a:r>
              <a:rPr lang="fo-FO" dirty="0" smtClean="0">
                <a:solidFill>
                  <a:schemeClr val="accent2"/>
                </a:solidFill>
              </a:rPr>
              <a:t>. VA</a:t>
            </a:r>
            <a:endParaRPr lang="da-DK" dirty="0">
              <a:solidFill>
                <a:schemeClr val="accent2"/>
              </a:solidFill>
            </a:endParaRPr>
          </a:p>
        </p:txBody>
      </p:sp>
      <p:sp>
        <p:nvSpPr>
          <p:cNvPr id="16" name="Afrundet rektangulær billedforklaring 15"/>
          <p:cNvSpPr/>
          <p:nvPr/>
        </p:nvSpPr>
        <p:spPr>
          <a:xfrm>
            <a:off x="6422810" y="5154958"/>
            <a:ext cx="2121751" cy="667478"/>
          </a:xfrm>
          <a:prstGeom prst="wedgeRoundRectCallout">
            <a:avLst>
              <a:gd name="adj1" fmla="val -85635"/>
              <a:gd name="adj2" fmla="val -2678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dirty="0" err="1" smtClean="0">
                <a:solidFill>
                  <a:schemeClr val="accent2"/>
                </a:solidFill>
              </a:rPr>
              <a:t>Tilpasset</a:t>
            </a:r>
            <a:r>
              <a:rPr lang="fo-FO" dirty="0" smtClean="0">
                <a:solidFill>
                  <a:schemeClr val="accent2"/>
                </a:solidFill>
              </a:rPr>
              <a:t> </a:t>
            </a:r>
            <a:r>
              <a:rPr lang="fo-FO" dirty="0" err="1" smtClean="0">
                <a:solidFill>
                  <a:schemeClr val="accent2"/>
                </a:solidFill>
              </a:rPr>
              <a:t>færøske</a:t>
            </a:r>
            <a:r>
              <a:rPr lang="fo-FO" dirty="0" smtClean="0">
                <a:solidFill>
                  <a:schemeClr val="accent2"/>
                </a:solidFill>
              </a:rPr>
              <a:t> forhold</a:t>
            </a:r>
            <a:endParaRPr lang="da-DK" dirty="0">
              <a:solidFill>
                <a:schemeClr val="accent2"/>
              </a:solidFill>
            </a:endParaRPr>
          </a:p>
        </p:txBody>
      </p:sp>
      <p:sp>
        <p:nvSpPr>
          <p:cNvPr id="17" name="Afrundet rektangulær billedforklaring 16"/>
          <p:cNvSpPr/>
          <p:nvPr/>
        </p:nvSpPr>
        <p:spPr>
          <a:xfrm>
            <a:off x="2594806" y="5554240"/>
            <a:ext cx="3120524" cy="504056"/>
          </a:xfrm>
          <a:prstGeom prst="wedgeRoundRectCallout">
            <a:avLst>
              <a:gd name="adj1" fmla="val -81399"/>
              <a:gd name="adj2" fmla="val 4803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dirty="0" err="1" smtClean="0">
                <a:solidFill>
                  <a:schemeClr val="accent2"/>
                </a:solidFill>
              </a:rPr>
              <a:t>Færøske</a:t>
            </a:r>
            <a:r>
              <a:rPr lang="fo-FO" dirty="0" smtClean="0">
                <a:solidFill>
                  <a:schemeClr val="accent2"/>
                </a:solidFill>
              </a:rPr>
              <a:t> </a:t>
            </a:r>
            <a:r>
              <a:rPr lang="fo-FO" dirty="0" err="1" smtClean="0">
                <a:solidFill>
                  <a:schemeClr val="accent2"/>
                </a:solidFill>
              </a:rPr>
              <a:t>banker</a:t>
            </a:r>
            <a:r>
              <a:rPr lang="fo-FO" dirty="0" smtClean="0">
                <a:solidFill>
                  <a:schemeClr val="accent2"/>
                </a:solidFill>
              </a:rPr>
              <a:t> og </a:t>
            </a:r>
            <a:r>
              <a:rPr lang="fo-FO" dirty="0" err="1" smtClean="0">
                <a:solidFill>
                  <a:schemeClr val="accent2"/>
                </a:solidFill>
              </a:rPr>
              <a:t>kommuner</a:t>
            </a:r>
            <a:endParaRPr lang="da-DK" dirty="0">
              <a:solidFill>
                <a:schemeClr val="accent2"/>
              </a:solidFill>
            </a:endParaRPr>
          </a:p>
        </p:txBody>
      </p:sp>
    </p:spTree>
    <p:extLst>
      <p:ext uri="{BB962C8B-B14F-4D97-AF65-F5344CB8AC3E}">
        <p14:creationId xmlns:p14="http://schemas.microsoft.com/office/powerpoint/2010/main" val="36852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Hvordan afviger de fremtidige færøske bekendtgørelser fra de nuværende danske</a:t>
            </a:r>
          </a:p>
        </p:txBody>
      </p:sp>
      <p:sp>
        <p:nvSpPr>
          <p:cNvPr id="3" name="Content Placeholder 2"/>
          <p:cNvSpPr>
            <a:spLocks noGrp="1"/>
          </p:cNvSpPr>
          <p:nvPr>
            <p:ph idx="1"/>
          </p:nvPr>
        </p:nvSpPr>
        <p:spPr/>
        <p:txBody>
          <a:bodyPr/>
          <a:lstStyle/>
          <a:p>
            <a:pPr lvl="0"/>
            <a:r>
              <a:rPr lang="da-DK" dirty="0" smtClean="0"/>
              <a:t>Har </a:t>
            </a:r>
            <a:r>
              <a:rPr lang="da-DK" dirty="0"/>
              <a:t>stadig Solvens I kravet (solvenskravet) – Er afskaffet i DK</a:t>
            </a:r>
          </a:p>
          <a:p>
            <a:pPr lvl="0"/>
            <a:r>
              <a:rPr lang="da-DK" dirty="0"/>
              <a:t>Kun standardmodel til ISB – ikke mulighed for interne modeller eller selskabsspecifikke parametre. </a:t>
            </a:r>
          </a:p>
          <a:p>
            <a:pPr lvl="0"/>
            <a:r>
              <a:rPr lang="da-DK" dirty="0"/>
              <a:t>Har beholdt simplifikationer i standardmodellen fra gl. DK regler</a:t>
            </a:r>
          </a:p>
          <a:p>
            <a:pPr lvl="0"/>
            <a:r>
              <a:rPr lang="da-DK" dirty="0"/>
              <a:t>Tilpasning til færøske forhold (f.eks. risici på Færøernes </a:t>
            </a:r>
            <a:r>
              <a:rPr lang="da-DK" dirty="0" smtClean="0"/>
              <a:t>Landsstyre og </a:t>
            </a:r>
            <a:r>
              <a:rPr lang="da-DK" dirty="0"/>
              <a:t>kommuner samt </a:t>
            </a:r>
            <a:r>
              <a:rPr lang="da-DK" dirty="0" smtClean="0"/>
              <a:t> på færøske </a:t>
            </a:r>
            <a:r>
              <a:rPr lang="da-DK" dirty="0"/>
              <a:t>banker præciseret)</a:t>
            </a:r>
          </a:p>
          <a:p>
            <a:pPr lvl="0"/>
            <a:r>
              <a:rPr lang="da-DK" dirty="0"/>
              <a:t>Har ikke indført danske regler om sandsynligheder for </a:t>
            </a:r>
            <a:r>
              <a:rPr lang="da-DK" dirty="0" err="1"/>
              <a:t>genkøb</a:t>
            </a:r>
            <a:r>
              <a:rPr lang="da-DK" dirty="0"/>
              <a:t> og </a:t>
            </a:r>
            <a:r>
              <a:rPr lang="da-DK" dirty="0" err="1"/>
              <a:t>omtegning</a:t>
            </a:r>
            <a:r>
              <a:rPr lang="da-DK" dirty="0"/>
              <a:t> til fripolice. </a:t>
            </a:r>
          </a:p>
          <a:p>
            <a:pPr lvl="0"/>
            <a:r>
              <a:rPr lang="da-DK" dirty="0"/>
              <a:t>Automatisk VA tillæg til rentekurven.  </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08346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Ny bekendtgørelse om basiskapital</a:t>
            </a:r>
          </a:p>
        </p:txBody>
      </p:sp>
      <p:sp>
        <p:nvSpPr>
          <p:cNvPr id="3" name="Content Placeholder 2"/>
          <p:cNvSpPr>
            <a:spLocks noGrp="1"/>
          </p:cNvSpPr>
          <p:nvPr>
            <p:ph idx="1"/>
          </p:nvPr>
        </p:nvSpPr>
        <p:spPr/>
        <p:txBody>
          <a:bodyPr/>
          <a:lstStyle/>
          <a:p>
            <a:r>
              <a:rPr lang="da-DK" dirty="0" smtClean="0"/>
              <a:t>Regler </a:t>
            </a:r>
            <a:r>
              <a:rPr lang="da-DK" dirty="0"/>
              <a:t>om finansielle holdingselskaber udgår (ikke relevante)</a:t>
            </a:r>
          </a:p>
          <a:p>
            <a:r>
              <a:rPr lang="da-DK" dirty="0"/>
              <a:t>Der etableres regler for opgørelsen af basiskapitalen for </a:t>
            </a:r>
            <a:r>
              <a:rPr lang="da-DK" dirty="0" err="1"/>
              <a:t>forsikringsholdingvirksomheder</a:t>
            </a:r>
            <a:endParaRPr lang="da-DK" dirty="0"/>
          </a:p>
          <a:p>
            <a:r>
              <a:rPr lang="da-DK" dirty="0"/>
              <a:t>Opgøres som for forsikringsselskaber med nødvendige modifikationer</a:t>
            </a:r>
          </a:p>
          <a:p>
            <a:r>
              <a:rPr lang="da-DK" dirty="0"/>
              <a:t>Bekendtgørelsen afspejler endvidere, at ISB er et ”hårdt” solvenskrav </a:t>
            </a:r>
          </a:p>
          <a:p>
            <a:r>
              <a:rPr lang="da-DK" dirty="0"/>
              <a:t>Fortjenstmargin implementeres ikke</a:t>
            </a:r>
          </a:p>
          <a:p>
            <a:r>
              <a:rPr lang="da-DK" dirty="0"/>
              <a:t>S II regler om </a:t>
            </a:r>
            <a:r>
              <a:rPr lang="da-DK" dirty="0" err="1"/>
              <a:t>Tiers</a:t>
            </a:r>
            <a:r>
              <a:rPr lang="da-DK" dirty="0"/>
              <a:t> (”lagdeling” af kapitalen) implementeres ikke</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425713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Udvalgte spørgsmål og bemærkninger i høringsprocessen</a:t>
            </a:r>
            <a:endParaRPr lang="da-DK" dirty="0"/>
          </a:p>
        </p:txBody>
      </p:sp>
      <p:sp>
        <p:nvSpPr>
          <p:cNvPr id="3" name="Content Placeholder 2"/>
          <p:cNvSpPr>
            <a:spLocks noGrp="1"/>
          </p:cNvSpPr>
          <p:nvPr>
            <p:ph idx="1"/>
          </p:nvPr>
        </p:nvSpPr>
        <p:spPr/>
        <p:txBody>
          <a:bodyPr/>
          <a:lstStyle/>
          <a:p>
            <a:pPr marL="0" indent="0">
              <a:buNone/>
            </a:pPr>
            <a:r>
              <a:rPr lang="da-DK" b="1" dirty="0" smtClean="0"/>
              <a:t>Solvensbekendtgørelsen</a:t>
            </a:r>
            <a:endParaRPr lang="da-DK" dirty="0"/>
          </a:p>
          <a:p>
            <a:r>
              <a:rPr lang="da-DK" b="1" dirty="0" smtClean="0"/>
              <a:t>Generelt</a:t>
            </a:r>
            <a:r>
              <a:rPr lang="da-DK" dirty="0"/>
              <a:t>: Det anbefales at anvende ordet solvens i stedet for ”</a:t>
            </a:r>
            <a:r>
              <a:rPr lang="da-DK" dirty="0" err="1"/>
              <a:t>gjaldføri</a:t>
            </a:r>
            <a:r>
              <a:rPr lang="da-DK" dirty="0"/>
              <a:t>”, som har en anden betydning</a:t>
            </a:r>
          </a:p>
          <a:p>
            <a:r>
              <a:rPr lang="da-DK" dirty="0"/>
              <a:t> </a:t>
            </a:r>
            <a:r>
              <a:rPr lang="da-DK" b="1" dirty="0" smtClean="0"/>
              <a:t>§ </a:t>
            </a:r>
            <a:r>
              <a:rPr lang="da-DK" b="1" dirty="0"/>
              <a:t>5, stk. 5</a:t>
            </a:r>
            <a:r>
              <a:rPr lang="da-DK" dirty="0"/>
              <a:t>: Bestemmelsen kunne være mere præcis og konkret, herunder hvad er omfattet af ”de relevante dele af stk. 1 – 4”, idet stk. 1 – 4 er meget kortfattet.</a:t>
            </a:r>
          </a:p>
          <a:p>
            <a:r>
              <a:rPr lang="da-DK" b="1" dirty="0" smtClean="0"/>
              <a:t>§ </a:t>
            </a:r>
            <a:r>
              <a:rPr lang="da-DK" b="1" dirty="0"/>
              <a:t>8, stk. 4</a:t>
            </a:r>
            <a:r>
              <a:rPr lang="da-DK" dirty="0"/>
              <a:t>. Hensættelser til ”unit </a:t>
            </a:r>
            <a:r>
              <a:rPr lang="da-DK" dirty="0" err="1"/>
              <a:t>linked</a:t>
            </a:r>
            <a:r>
              <a:rPr lang="da-DK" dirty="0"/>
              <a:t> </a:t>
            </a:r>
            <a:r>
              <a:rPr lang="da-DK" dirty="0" err="1"/>
              <a:t>konrakter</a:t>
            </a:r>
            <a:r>
              <a:rPr lang="da-DK" dirty="0"/>
              <a:t>” ændret til ”investeringskontrakter”. Hvorfor ikke anvende ordet ”markedsrenteprodukter” i stedet for ”investeringskontrakter”. Mange selskaber har ikke investeringskontrakter på vegne af kunderne.</a:t>
            </a:r>
          </a:p>
          <a:p>
            <a:endParaRPr lang="da-DK" dirty="0"/>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4105476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Udvalgte spørgsmål og bemærkninger i høringsprocessen</a:t>
            </a:r>
            <a:endParaRPr lang="da-DK" dirty="0"/>
          </a:p>
        </p:txBody>
      </p:sp>
      <p:sp>
        <p:nvSpPr>
          <p:cNvPr id="3" name="Content Placeholder 2"/>
          <p:cNvSpPr>
            <a:spLocks noGrp="1"/>
          </p:cNvSpPr>
          <p:nvPr>
            <p:ph idx="1"/>
          </p:nvPr>
        </p:nvSpPr>
        <p:spPr/>
        <p:txBody>
          <a:bodyPr/>
          <a:lstStyle/>
          <a:p>
            <a:pPr marL="0" indent="0">
              <a:buNone/>
            </a:pPr>
            <a:r>
              <a:rPr lang="da-DK" dirty="0"/>
              <a:t> </a:t>
            </a:r>
            <a:r>
              <a:rPr lang="da-DK" b="1" dirty="0" err="1" smtClean="0"/>
              <a:t>Basiskapitalbekentgørelsen</a:t>
            </a:r>
            <a:endParaRPr lang="da-DK" dirty="0"/>
          </a:p>
          <a:p>
            <a:r>
              <a:rPr lang="da-DK" b="1" dirty="0" smtClean="0"/>
              <a:t>Generelt</a:t>
            </a:r>
            <a:r>
              <a:rPr lang="da-DK" b="1" dirty="0"/>
              <a:t>: </a:t>
            </a:r>
            <a:r>
              <a:rPr lang="da-DK" dirty="0"/>
              <a:t>Det anbefales at bruge det samme begreb for basiskapital i forsikrings- og bankverdenen. I </a:t>
            </a:r>
            <a:r>
              <a:rPr lang="da-DK" dirty="0" smtClean="0"/>
              <a:t>bank-lovgivningen </a:t>
            </a:r>
            <a:r>
              <a:rPr lang="da-DK" dirty="0"/>
              <a:t>anvendes begrebet ”kapitalgrundlag</a:t>
            </a:r>
            <a:r>
              <a:rPr lang="da-DK" dirty="0" smtClean="0"/>
              <a:t>”.</a:t>
            </a:r>
            <a:endParaRPr lang="da-DK" dirty="0"/>
          </a:p>
          <a:p>
            <a:r>
              <a:rPr lang="da-DK" b="1" dirty="0"/>
              <a:t>§ 1: </a:t>
            </a:r>
            <a:r>
              <a:rPr lang="da-DK" dirty="0"/>
              <a:t>Hvorfor er § 1, stk. 2 i den danske udgave streget, således at der på Færøerne stilles strengere krav til forsikringsholdingselskaber</a:t>
            </a:r>
            <a:r>
              <a:rPr lang="da-DK" dirty="0" smtClean="0"/>
              <a:t>.</a:t>
            </a:r>
            <a:endParaRPr lang="da-DK" dirty="0"/>
          </a:p>
          <a:p>
            <a:r>
              <a:rPr lang="da-DK" b="1" dirty="0"/>
              <a:t>§ 7, stk. 2, nr. 3: </a:t>
            </a:r>
            <a:r>
              <a:rPr lang="da-DK" dirty="0"/>
              <a:t>Formuleringen ”i andre datterselskaber underlagt </a:t>
            </a:r>
            <a:r>
              <a:rPr lang="da-DK" dirty="0" err="1"/>
              <a:t>Tryggingareftirlitið´s</a:t>
            </a:r>
            <a:r>
              <a:rPr lang="da-DK" dirty="0"/>
              <a:t> tilsyn” synes for restriktiv i forhold til en </a:t>
            </a:r>
            <a:r>
              <a:rPr lang="da-DK" dirty="0" err="1"/>
              <a:t>holdingvirskomhed</a:t>
            </a:r>
            <a:r>
              <a:rPr lang="da-DK" dirty="0"/>
              <a:t>, som ejer et pengeinstitut.</a:t>
            </a:r>
          </a:p>
          <a:p>
            <a:r>
              <a:rPr lang="da-DK" b="1" dirty="0" smtClean="0"/>
              <a:t>§ </a:t>
            </a:r>
            <a:r>
              <a:rPr lang="da-DK" b="1" dirty="0"/>
              <a:t>7, stk. 6: </a:t>
            </a:r>
            <a:r>
              <a:rPr lang="da-DK" dirty="0"/>
              <a:t>Er formuleringen: ”værdi af det individuelle solvensbehov” også gældende i dansk lovgivning?</a:t>
            </a:r>
          </a:p>
          <a:p>
            <a:endParaRPr lang="da-DK" dirty="0"/>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11856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US" dirty="0" smtClean="0"/>
              <a:t>1. </a:t>
            </a:r>
            <a:r>
              <a:rPr lang="da-DK" dirty="0"/>
              <a:t>Et lille forord</a:t>
            </a:r>
            <a:endParaRPr lang="en-US" dirty="0" smtClean="0"/>
          </a:p>
          <a:p>
            <a:r>
              <a:rPr lang="en-US" dirty="0" smtClean="0"/>
              <a:t>2. </a:t>
            </a:r>
            <a:r>
              <a:rPr lang="da-DK" dirty="0"/>
              <a:t>Nye bekendtgørelser om solvens og </a:t>
            </a:r>
            <a:r>
              <a:rPr lang="da-DK" dirty="0" smtClean="0"/>
              <a:t>basiskapital</a:t>
            </a:r>
            <a:endParaRPr lang="en-US" dirty="0" smtClean="0"/>
          </a:p>
          <a:p>
            <a:r>
              <a:rPr lang="en-US" dirty="0" smtClean="0"/>
              <a:t>3. </a:t>
            </a:r>
            <a:r>
              <a:rPr lang="da-DK" dirty="0"/>
              <a:t>Ny </a:t>
            </a:r>
            <a:r>
              <a:rPr lang="da-DK" dirty="0" smtClean="0"/>
              <a:t>regnskabsbekendtgørelse</a:t>
            </a:r>
            <a:endParaRPr lang="en-US" dirty="0" smtClean="0"/>
          </a:p>
          <a:p>
            <a:r>
              <a:rPr lang="en-US" dirty="0" smtClean="0"/>
              <a:t>4. </a:t>
            </a:r>
            <a:r>
              <a:rPr lang="da-DK" dirty="0" smtClean="0"/>
              <a:t>Ny bekendtgørelse om anmeldelse af teknisk grundlag</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4480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FR"/>
          </a:p>
        </p:txBody>
      </p:sp>
      <p:sp>
        <p:nvSpPr>
          <p:cNvPr id="3" name="Text Placeholder 2"/>
          <p:cNvSpPr>
            <a:spLocks noGrp="1"/>
          </p:cNvSpPr>
          <p:nvPr>
            <p:ph type="body" sz="quarter" idx="11"/>
          </p:nvPr>
        </p:nvSpPr>
        <p:spPr/>
        <p:txBody>
          <a:bodyPr/>
          <a:lstStyle/>
          <a:p>
            <a:endParaRPr lang="fr-F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96157"/>
            <a:ext cx="9144000" cy="6465688"/>
          </a:xfrm>
          <a:prstGeom prst="rect">
            <a:avLst/>
          </a:prstGeom>
        </p:spPr>
      </p:pic>
      <p:sp>
        <p:nvSpPr>
          <p:cNvPr id="7" name="Rectangle 6"/>
          <p:cNvSpPr/>
          <p:nvPr/>
        </p:nvSpPr>
        <p:spPr>
          <a:xfrm>
            <a:off x="508081" y="842869"/>
            <a:ext cx="3940770" cy="2955578"/>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1568" tIns="61568" rIns="61568" bIns="61568" rtlCol="0" anchor="ctr"/>
          <a:lstStyle/>
          <a:p>
            <a:pPr algn="ctr"/>
            <a:endParaRPr lang="fr-FR" sz="855" b="1" dirty="0"/>
          </a:p>
        </p:txBody>
      </p:sp>
      <p:sp>
        <p:nvSpPr>
          <p:cNvPr id="8" name="Right Triangle 7"/>
          <p:cNvSpPr/>
          <p:nvPr/>
        </p:nvSpPr>
        <p:spPr>
          <a:xfrm flipV="1">
            <a:off x="511039" y="3798447"/>
            <a:ext cx="3940770" cy="677320"/>
          </a:xfrm>
          <a:prstGeom prst="rtTriangle">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1568" tIns="61568" rIns="61568" bIns="61568" rtlCol="0" anchor="ctr"/>
          <a:lstStyle/>
          <a:p>
            <a:pPr algn="ctr"/>
            <a:endParaRPr lang="fr-FR" sz="855" b="1" dirty="0"/>
          </a:p>
        </p:txBody>
      </p:sp>
      <p:sp>
        <p:nvSpPr>
          <p:cNvPr id="11" name="Text Placeholder 1"/>
          <p:cNvSpPr txBox="1">
            <a:spLocks/>
          </p:cNvSpPr>
          <p:nvPr/>
        </p:nvSpPr>
        <p:spPr bwMode="gray">
          <a:xfrm>
            <a:off x="884697" y="1419302"/>
            <a:ext cx="3355439" cy="239533"/>
          </a:xfrm>
          <a:prstGeom prst="rect">
            <a:avLst/>
          </a:prstGeom>
        </p:spPr>
        <p:txBody>
          <a:bodyPr vert="horz" wrap="none" lIns="0" tIns="0" rIns="0" bIns="0" rtlCol="0" anchor="ctr" anchorCtr="0">
            <a:noAutofit/>
          </a:bodyPr>
          <a:lstStyle>
            <a:lvl1pPr marL="0" indent="0" algn="l" defTabSz="1043056" rtl="0" eaLnBrk="1" latinLnBrk="0" hangingPunct="1">
              <a:spcBef>
                <a:spcPts val="0"/>
              </a:spcBef>
              <a:spcAft>
                <a:spcPts val="500"/>
              </a:spcAft>
              <a:buFont typeface="Arial" pitchFamily="34" charset="0"/>
              <a:buNone/>
              <a:defRPr lang="en-US" sz="1400" b="1" kern="1200" dirty="0" smtClean="0">
                <a:solidFill>
                  <a:srgbClr val="404040"/>
                </a:solidFill>
                <a:latin typeface="+mj-lt"/>
                <a:ea typeface="+mn-ea"/>
                <a:cs typeface="Arial" charset="0"/>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1197" dirty="0">
                <a:sym typeface="Arial" panose="020B0604020202020204" pitchFamily="34" charset="0"/>
              </a:rPr>
              <a:t>Agenda point 3</a:t>
            </a:r>
          </a:p>
        </p:txBody>
      </p:sp>
      <p:sp>
        <p:nvSpPr>
          <p:cNvPr id="12" name="Text Placeholder 2"/>
          <p:cNvSpPr txBox="1">
            <a:spLocks/>
          </p:cNvSpPr>
          <p:nvPr/>
        </p:nvSpPr>
        <p:spPr bwMode="gray">
          <a:xfrm>
            <a:off x="884697" y="1678527"/>
            <a:ext cx="3355439" cy="667881"/>
          </a:xfrm>
          <a:prstGeom prst="rect">
            <a:avLst/>
          </a:prstGeom>
        </p:spPr>
        <p:txBody>
          <a:bodyPr vert="horz" lIns="0" tIns="0" rIns="0" bIns="0" rtlCol="0" anchor="t" anchorCtr="0">
            <a:noAutofit/>
          </a:bodyPr>
          <a:lstStyle>
            <a:lvl1pPr marL="0" indent="0" algn="l" defTabSz="1043056" rtl="0" eaLnBrk="1" latinLnBrk="0" hangingPunct="1">
              <a:lnSpc>
                <a:spcPct val="90000"/>
              </a:lnSpc>
              <a:spcBef>
                <a:spcPts val="0"/>
              </a:spcBef>
              <a:spcAft>
                <a:spcPts val="0"/>
              </a:spcAft>
              <a:buFont typeface="Arial" pitchFamily="34" charset="0"/>
              <a:buNone/>
              <a:defRPr lang="en-GB" sz="3000" b="1" kern="1200" dirty="0" smtClean="0">
                <a:solidFill>
                  <a:srgbClr val="404040"/>
                </a:solidFill>
                <a:latin typeface="+mn-lt"/>
                <a:ea typeface="+mn-ea"/>
                <a:cs typeface="Arial" charset="0"/>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en-GB" sz="2052" dirty="0">
              <a:latin typeface="+mj-lt"/>
              <a:ea typeface="+mj-ea"/>
              <a:cs typeface="+mj-cs"/>
              <a:sym typeface="Arial" panose="020B0604020202020204" pitchFamily="34" charset="0"/>
            </a:endParaRPr>
          </a:p>
          <a:p>
            <a:r>
              <a:rPr lang="da-DK" sz="2400" dirty="0"/>
              <a:t>Ny </a:t>
            </a:r>
            <a:r>
              <a:rPr lang="da-DK" sz="2400" dirty="0" smtClean="0"/>
              <a:t>regnskabs-bekendtgørelse</a:t>
            </a:r>
            <a:endParaRPr lang="da-DK" sz="2400" dirty="0"/>
          </a:p>
        </p:txBody>
      </p:sp>
    </p:spTree>
    <p:extLst>
      <p:ext uri="{BB962C8B-B14F-4D97-AF65-F5344CB8AC3E}">
        <p14:creationId xmlns:p14="http://schemas.microsoft.com/office/powerpoint/2010/main" val="23428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89"/>
            <a:ext cx="8232775" cy="860400"/>
          </a:xfrm>
        </p:spPr>
        <p:txBody>
          <a:bodyPr/>
          <a:lstStyle/>
          <a:p>
            <a:r>
              <a:rPr lang="da-DK" dirty="0" smtClean="0"/>
              <a:t>Hvordan hænger bekendtgørelserne sammen?</a:t>
            </a:r>
            <a:endParaRPr lang="da-DK"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da-DK" dirty="0"/>
          </a:p>
          <a:p>
            <a:pPr marL="0" indent="0">
              <a:buNone/>
            </a:pPr>
            <a:endParaRPr lang="da-DK" dirty="0" smtClean="0"/>
          </a:p>
          <a:p>
            <a:pPr marL="0" indent="0">
              <a:buNone/>
            </a:pPr>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
        <p:nvSpPr>
          <p:cNvPr id="4" name="TextBox 3"/>
          <p:cNvSpPr txBox="1"/>
          <p:nvPr/>
        </p:nvSpPr>
        <p:spPr>
          <a:xfrm>
            <a:off x="9362211" y="1432641"/>
            <a:ext cx="1776844" cy="507831"/>
          </a:xfrm>
          <a:prstGeom prst="rect">
            <a:avLst/>
          </a:prstGeom>
          <a:solidFill>
            <a:schemeClr val="accent2"/>
          </a:solidFill>
        </p:spPr>
        <p:txBody>
          <a:bodyPr wrap="square" lIns="0" tIns="36576" rIns="0" bIns="0" rtlCol="0">
            <a:spAutoFit/>
          </a:bodyPr>
          <a:lstStyle/>
          <a:p>
            <a:pPr>
              <a:lnSpc>
                <a:spcPct val="85000"/>
              </a:lnSpc>
              <a:spcAft>
                <a:spcPts val="600"/>
              </a:spcAft>
              <a:buClr>
                <a:schemeClr val="accent2"/>
              </a:buClr>
              <a:buSzPct val="70000"/>
            </a:pPr>
            <a:r>
              <a:rPr lang="da-DK" sz="1200" b="1" dirty="0" smtClean="0">
                <a:solidFill>
                  <a:schemeClr val="bg1"/>
                </a:solidFill>
              </a:rPr>
              <a:t>Tegning skal laves pæn (bruges flere gange efterfølgende)</a:t>
            </a:r>
          </a:p>
        </p:txBody>
      </p:sp>
      <p:sp>
        <p:nvSpPr>
          <p:cNvPr id="5" name="Rectangle 4"/>
          <p:cNvSpPr/>
          <p:nvPr/>
        </p:nvSpPr>
        <p:spPr>
          <a:xfrm>
            <a:off x="4096137" y="1968662"/>
            <a:ext cx="1166648" cy="2522483"/>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Faktisk basiskapital (EK+/-)</a:t>
            </a:r>
            <a:endParaRPr lang="da-DK" sz="1200" b="1" dirty="0">
              <a:solidFill>
                <a:schemeClr val="bg2"/>
              </a:solidFill>
            </a:endParaRPr>
          </a:p>
        </p:txBody>
      </p:sp>
      <p:sp>
        <p:nvSpPr>
          <p:cNvPr id="9" name="Rectangle 8"/>
          <p:cNvSpPr/>
          <p:nvPr/>
        </p:nvSpPr>
        <p:spPr>
          <a:xfrm>
            <a:off x="6683152" y="2182778"/>
            <a:ext cx="1166648" cy="2308367"/>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Regnskabs-regler </a:t>
            </a:r>
          </a:p>
          <a:p>
            <a:pPr algn="ctr"/>
            <a:r>
              <a:rPr lang="da-DK" sz="1200" i="1" dirty="0">
                <a:solidFill>
                  <a:schemeClr val="bg2"/>
                </a:solidFill>
              </a:rPr>
              <a:t>(</a:t>
            </a:r>
            <a:r>
              <a:rPr lang="da-DK" sz="1200" i="1" dirty="0" smtClean="0">
                <a:solidFill>
                  <a:schemeClr val="bg2"/>
                </a:solidFill>
              </a:rPr>
              <a:t>FO-LFV kapitel 13)</a:t>
            </a:r>
            <a:endParaRPr lang="da-DK" sz="1200" i="1" dirty="0">
              <a:solidFill>
                <a:schemeClr val="bg2"/>
              </a:solidFill>
            </a:endParaRPr>
          </a:p>
          <a:p>
            <a:pPr algn="ctr"/>
            <a:endParaRPr lang="da-DK" sz="1200" b="1" dirty="0">
              <a:solidFill>
                <a:schemeClr val="bg2"/>
              </a:solidFill>
            </a:endParaRPr>
          </a:p>
        </p:txBody>
      </p:sp>
      <p:sp>
        <p:nvSpPr>
          <p:cNvPr id="6" name="Rectangle 5"/>
          <p:cNvSpPr/>
          <p:nvPr/>
        </p:nvSpPr>
        <p:spPr>
          <a:xfrm>
            <a:off x="4433110" y="5401578"/>
            <a:ext cx="3179379" cy="627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a:solidFill>
                  <a:schemeClr val="bg2"/>
                </a:solidFill>
              </a:rPr>
              <a:t>Teknisk grundlag </a:t>
            </a:r>
          </a:p>
          <a:p>
            <a:pPr algn="ctr"/>
            <a:r>
              <a:rPr lang="da-DK" sz="1050" i="1" dirty="0">
                <a:solidFill>
                  <a:schemeClr val="bg2"/>
                </a:solidFill>
              </a:rPr>
              <a:t>(</a:t>
            </a:r>
            <a:r>
              <a:rPr lang="da-DK" sz="1050" i="1" dirty="0" smtClean="0">
                <a:solidFill>
                  <a:schemeClr val="bg2"/>
                </a:solidFill>
              </a:rPr>
              <a:t>FO-LFV </a:t>
            </a:r>
            <a:r>
              <a:rPr lang="da-DK" sz="1050" i="1" dirty="0">
                <a:solidFill>
                  <a:schemeClr val="bg2"/>
                </a:solidFill>
              </a:rPr>
              <a:t>§§ 14 og 65)</a:t>
            </a:r>
          </a:p>
        </p:txBody>
      </p:sp>
      <p:cxnSp>
        <p:nvCxnSpPr>
          <p:cNvPr id="10" name="Straight Arrow Connector 9"/>
          <p:cNvCxnSpPr/>
          <p:nvPr/>
        </p:nvCxnSpPr>
        <p:spPr>
          <a:xfrm>
            <a:off x="4532316" y="4704031"/>
            <a:ext cx="294290"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798612" y="4746454"/>
            <a:ext cx="314937"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7389" y="3229903"/>
            <a:ext cx="898447" cy="0"/>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3606" y="2464146"/>
            <a:ext cx="1295721" cy="14004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Tilstrækkelig basiskapital = Solvenskrav</a:t>
            </a:r>
            <a:endParaRPr lang="da-DK" sz="1200" b="1" dirty="0">
              <a:solidFill>
                <a:schemeClr val="bg2"/>
              </a:solidFill>
            </a:endParaRPr>
          </a:p>
        </p:txBody>
      </p:sp>
      <p:sp>
        <p:nvSpPr>
          <p:cNvPr id="25" name="Left Brace 24"/>
          <p:cNvSpPr/>
          <p:nvPr/>
        </p:nvSpPr>
        <p:spPr>
          <a:xfrm rot="16200000">
            <a:off x="2647308" y="3010806"/>
            <a:ext cx="882570" cy="4348386"/>
          </a:xfrm>
          <a:prstGeom prst="leftBrace">
            <a:avLst/>
          </a:prstGeom>
          <a:ln>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a-DK"/>
          </a:p>
        </p:txBody>
      </p:sp>
      <p:sp>
        <p:nvSpPr>
          <p:cNvPr id="26" name="Explosion 1 25"/>
          <p:cNvSpPr/>
          <p:nvPr/>
        </p:nvSpPr>
        <p:spPr>
          <a:xfrm>
            <a:off x="1217791" y="5234145"/>
            <a:ext cx="1943073" cy="866141"/>
          </a:xfrm>
          <a:prstGeom prst="irregularSeal1">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000" dirty="0" smtClean="0">
                <a:solidFill>
                  <a:schemeClr val="tx1"/>
                </a:solidFill>
              </a:rPr>
              <a:t>FO-LFV §§ 81-83 &amp; 92-93</a:t>
            </a:r>
            <a:endParaRPr lang="da-DK" sz="1000" dirty="0">
              <a:solidFill>
                <a:schemeClr val="tx1"/>
              </a:solidFill>
            </a:endParaRPr>
          </a:p>
        </p:txBody>
      </p:sp>
      <p:sp>
        <p:nvSpPr>
          <p:cNvPr id="33" name="Chevron 32"/>
          <p:cNvSpPr/>
          <p:nvPr/>
        </p:nvSpPr>
        <p:spPr>
          <a:xfrm rot="10800000">
            <a:off x="2815629" y="2838492"/>
            <a:ext cx="495268" cy="651751"/>
          </a:xfrm>
          <a:prstGeom prst="chevro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da-DK" sz="1200" dirty="0">
              <a:solidFill>
                <a:schemeClr val="tx1"/>
              </a:solidFill>
            </a:endParaRPr>
          </a:p>
        </p:txBody>
      </p:sp>
    </p:spTree>
    <p:extLst>
      <p:ext uri="{BB962C8B-B14F-4D97-AF65-F5344CB8AC3E}">
        <p14:creationId xmlns:p14="http://schemas.microsoft.com/office/powerpoint/2010/main" val="494163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Mange grunde til en ny regnskabsbekendtgørelse</a:t>
            </a:r>
          </a:p>
        </p:txBody>
      </p:sp>
      <p:sp>
        <p:nvSpPr>
          <p:cNvPr id="3" name="Content Placeholder 2"/>
          <p:cNvSpPr>
            <a:spLocks noGrp="1"/>
          </p:cNvSpPr>
          <p:nvPr>
            <p:ph idx="1"/>
          </p:nvPr>
        </p:nvSpPr>
        <p:spPr>
          <a:xfrm>
            <a:off x="460375" y="1330596"/>
            <a:ext cx="8229600" cy="4698977"/>
          </a:xfrm>
        </p:spPr>
        <p:txBody>
          <a:bodyPr/>
          <a:lstStyle/>
          <a:p>
            <a:pPr marL="0" indent="0">
              <a:buNone/>
            </a:pPr>
            <a:r>
              <a:rPr lang="da-DK" dirty="0" smtClean="0"/>
              <a:t>Ikke </a:t>
            </a:r>
            <a:r>
              <a:rPr lang="da-DK" dirty="0" err="1" smtClean="0"/>
              <a:t>ajourtført</a:t>
            </a:r>
            <a:r>
              <a:rPr lang="da-DK" dirty="0" smtClean="0"/>
              <a:t> </a:t>
            </a:r>
            <a:r>
              <a:rPr lang="da-DK" dirty="0"/>
              <a:t>siden 2009 – der er sket meget i regnskabsverden (og dermed DK regler) </a:t>
            </a:r>
            <a:r>
              <a:rPr lang="da-DK" dirty="0" smtClean="0"/>
              <a:t>siden. </a:t>
            </a:r>
            <a:endParaRPr lang="da-DK" dirty="0"/>
          </a:p>
          <a:p>
            <a:pPr marL="0" indent="0">
              <a:buNone/>
            </a:pPr>
            <a:r>
              <a:rPr lang="da-DK" dirty="0"/>
              <a:t>Derfor behov for at indføre udviklingen som følge af:</a:t>
            </a:r>
          </a:p>
          <a:p>
            <a:pPr lvl="0"/>
            <a:r>
              <a:rPr lang="da-DK" dirty="0"/>
              <a:t>S II </a:t>
            </a:r>
            <a:r>
              <a:rPr lang="da-DK" dirty="0" smtClean="0"/>
              <a:t>forhold </a:t>
            </a:r>
            <a:r>
              <a:rPr lang="da-DK" dirty="0"/>
              <a:t>(risikomargen, </a:t>
            </a:r>
            <a:r>
              <a:rPr lang="da-DK" dirty="0" err="1"/>
              <a:t>best</a:t>
            </a:r>
            <a:r>
              <a:rPr lang="da-DK" dirty="0"/>
              <a:t> </a:t>
            </a:r>
            <a:r>
              <a:rPr lang="da-DK" dirty="0" err="1"/>
              <a:t>estimate</a:t>
            </a:r>
            <a:r>
              <a:rPr lang="da-DK" dirty="0"/>
              <a:t>, diskontering)</a:t>
            </a:r>
          </a:p>
          <a:p>
            <a:pPr lvl="0"/>
            <a:r>
              <a:rPr lang="da-DK" dirty="0"/>
              <a:t>Nye IFRS regler (mange forskellige ting)</a:t>
            </a:r>
          </a:p>
          <a:p>
            <a:pPr lvl="0"/>
            <a:r>
              <a:rPr lang="da-DK" dirty="0"/>
              <a:t>Ændringer i den danske årsregnskabslov </a:t>
            </a:r>
            <a:r>
              <a:rPr lang="da-DK" dirty="0" smtClean="0"/>
              <a:t/>
            </a:r>
            <a:br>
              <a:rPr lang="da-DK" dirty="0" smtClean="0"/>
            </a:br>
            <a:r>
              <a:rPr lang="da-DK" dirty="0" smtClean="0"/>
              <a:t>(</a:t>
            </a:r>
            <a:r>
              <a:rPr lang="da-DK" dirty="0"/>
              <a:t>oplysninger om revisionshonorar &amp; koncernforhold)</a:t>
            </a:r>
          </a:p>
          <a:p>
            <a:pPr lvl="0"/>
            <a:r>
              <a:rPr lang="da-DK" dirty="0"/>
              <a:t>Udviklingen på liv- og pensionsmarkedet </a:t>
            </a:r>
            <a:r>
              <a:rPr lang="da-DK" dirty="0" smtClean="0"/>
              <a:t/>
            </a:r>
            <a:br>
              <a:rPr lang="da-DK" dirty="0" smtClean="0"/>
            </a:br>
            <a:r>
              <a:rPr lang="da-DK" dirty="0" smtClean="0"/>
              <a:t>(noter </a:t>
            </a:r>
            <a:r>
              <a:rPr lang="da-DK" dirty="0"/>
              <a:t>&amp; </a:t>
            </a:r>
            <a:r>
              <a:rPr lang="da-DK" dirty="0" smtClean="0"/>
              <a:t>nøgletal vedr</a:t>
            </a:r>
            <a:r>
              <a:rPr lang="da-DK" dirty="0"/>
              <a:t>.</a:t>
            </a:r>
            <a:r>
              <a:rPr lang="da-DK" dirty="0" smtClean="0"/>
              <a:t> markedsrente) </a:t>
            </a:r>
            <a:endParaRPr lang="da-DK" dirty="0"/>
          </a:p>
          <a:p>
            <a:pPr lvl="0"/>
            <a:r>
              <a:rPr lang="da-DK" dirty="0"/>
              <a:t>Diverse ”ordensregler” (f.eks. organisering af noter)</a:t>
            </a:r>
          </a:p>
          <a:p>
            <a:pPr lvl="0"/>
            <a:r>
              <a:rPr lang="da-DK" dirty="0"/>
              <a:t>Andet </a:t>
            </a:r>
            <a:r>
              <a:rPr lang="da-DK" dirty="0" smtClean="0"/>
              <a:t>(frist halvårsregnskaber, personaleudgifter)</a:t>
            </a:r>
            <a:endParaRPr lang="da-DK"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237313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Der er dog danske ændringer, der ikke implementeres</a:t>
            </a:r>
          </a:p>
        </p:txBody>
      </p:sp>
      <p:sp>
        <p:nvSpPr>
          <p:cNvPr id="3" name="Content Placeholder 2"/>
          <p:cNvSpPr>
            <a:spLocks noGrp="1"/>
          </p:cNvSpPr>
          <p:nvPr>
            <p:ph idx="1"/>
          </p:nvPr>
        </p:nvSpPr>
        <p:spPr/>
        <p:txBody>
          <a:bodyPr/>
          <a:lstStyle/>
          <a:p>
            <a:r>
              <a:rPr lang="da-DK" dirty="0"/>
              <a:t>Solvens II regler</a:t>
            </a:r>
            <a:r>
              <a:rPr lang="da-DK" dirty="0" smtClean="0"/>
              <a:t>:</a:t>
            </a:r>
            <a:endParaRPr lang="en-US" dirty="0" smtClean="0"/>
          </a:p>
          <a:p>
            <a:pPr lvl="1"/>
            <a:r>
              <a:rPr lang="da-DK" dirty="0" smtClean="0"/>
              <a:t>Fortjenstmargin </a:t>
            </a:r>
            <a:r>
              <a:rPr lang="da-DK" dirty="0"/>
              <a:t>implementeres ikke</a:t>
            </a:r>
          </a:p>
          <a:p>
            <a:pPr lvl="1"/>
            <a:r>
              <a:rPr lang="da-DK" dirty="0" smtClean="0"/>
              <a:t>Kun </a:t>
            </a:r>
            <a:r>
              <a:rPr lang="da-DK" dirty="0"/>
              <a:t>EIOPA rentekurven med VA-tillæg implementeres</a:t>
            </a:r>
          </a:p>
          <a:p>
            <a:pPr lvl="1"/>
            <a:r>
              <a:rPr lang="da-DK" dirty="0" smtClean="0"/>
              <a:t>Sandsynligheder </a:t>
            </a:r>
            <a:r>
              <a:rPr lang="da-DK" dirty="0"/>
              <a:t>for </a:t>
            </a:r>
            <a:r>
              <a:rPr lang="da-DK" dirty="0" err="1"/>
              <a:t>omtegning</a:t>
            </a:r>
            <a:r>
              <a:rPr lang="da-DK" dirty="0"/>
              <a:t> og </a:t>
            </a:r>
            <a:r>
              <a:rPr lang="da-DK" dirty="0" err="1"/>
              <a:t>genkøb</a:t>
            </a:r>
            <a:r>
              <a:rPr lang="da-DK" dirty="0"/>
              <a:t> </a:t>
            </a:r>
            <a:r>
              <a:rPr lang="da-DK" dirty="0" smtClean="0"/>
              <a:t>implementeres ikke</a:t>
            </a:r>
          </a:p>
          <a:p>
            <a:pPr lvl="1"/>
            <a:r>
              <a:rPr lang="da-DK" dirty="0" smtClean="0"/>
              <a:t>Matchtilpasning implementeres ikke</a:t>
            </a:r>
          </a:p>
          <a:p>
            <a:r>
              <a:rPr lang="da-DK" dirty="0" smtClean="0"/>
              <a:t>IFRS-regler:</a:t>
            </a:r>
            <a:endParaRPr lang="en-US" dirty="0"/>
          </a:p>
          <a:p>
            <a:pPr lvl="1"/>
            <a:r>
              <a:rPr lang="en-US" dirty="0" err="1" smtClean="0"/>
              <a:t>Totalindkomst</a:t>
            </a:r>
            <a:r>
              <a:rPr lang="en-US" dirty="0" smtClean="0"/>
              <a:t> </a:t>
            </a:r>
            <a:r>
              <a:rPr lang="en-US" dirty="0" err="1"/>
              <a:t>implementeres</a:t>
            </a:r>
            <a:r>
              <a:rPr lang="en-US" dirty="0"/>
              <a:t> </a:t>
            </a:r>
            <a:r>
              <a:rPr lang="en-US" dirty="0" err="1" smtClean="0"/>
              <a:t>ikke</a:t>
            </a:r>
            <a:endParaRPr lang="en-US" sz="1600" dirty="0"/>
          </a:p>
          <a:p>
            <a:r>
              <a:rPr lang="en-US" dirty="0"/>
              <a:t>Dansk </a:t>
            </a:r>
            <a:r>
              <a:rPr lang="en-US" dirty="0" smtClean="0"/>
              <a:t>ÅRL:</a:t>
            </a:r>
            <a:endParaRPr lang="en-US" dirty="0"/>
          </a:p>
          <a:p>
            <a:pPr lvl="1"/>
            <a:r>
              <a:rPr lang="en-US" dirty="0" smtClean="0"/>
              <a:t>Diverse </a:t>
            </a:r>
            <a:r>
              <a:rPr lang="en-US" dirty="0" err="1"/>
              <a:t>redegørelser</a:t>
            </a:r>
            <a:r>
              <a:rPr lang="en-US" dirty="0"/>
              <a:t> </a:t>
            </a:r>
            <a:r>
              <a:rPr lang="en-US" dirty="0" err="1"/>
              <a:t>implementeres</a:t>
            </a:r>
            <a:r>
              <a:rPr lang="en-US" dirty="0"/>
              <a:t> </a:t>
            </a:r>
            <a:r>
              <a:rPr lang="en-US" dirty="0" err="1" smtClean="0"/>
              <a:t>ikke</a:t>
            </a:r>
            <a:endParaRPr lang="en-US" dirty="0" smtClean="0"/>
          </a:p>
          <a:p>
            <a:r>
              <a:rPr lang="da-DK" dirty="0" smtClean="0"/>
              <a:t>Andet</a:t>
            </a:r>
            <a:r>
              <a:rPr lang="da-DK" dirty="0"/>
              <a:t>:</a:t>
            </a:r>
          </a:p>
          <a:p>
            <a:pPr lvl="1"/>
            <a:r>
              <a:rPr lang="da-DK" dirty="0"/>
              <a:t>Ikke regnskab på engelsk</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45844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3736" y="214925"/>
            <a:ext cx="8001382" cy="358298"/>
          </a:xfrm>
        </p:spPr>
        <p:txBody>
          <a:bodyPr/>
          <a:lstStyle/>
          <a:p>
            <a:pPr algn="ctr"/>
            <a:r>
              <a:rPr lang="fo-FO" sz="2700" dirty="0"/>
              <a:t>Nøgletal </a:t>
            </a:r>
            <a:r>
              <a:rPr lang="fo-FO" dirty="0" smtClean="0"/>
              <a:t>Livsforsikringsvirksomheder</a:t>
            </a:r>
            <a:r>
              <a:rPr lang="fo-FO" sz="2700" dirty="0"/>
              <a:t> </a:t>
            </a:r>
            <a:r>
              <a:rPr lang="fo-FO" sz="2700" dirty="0" smtClean="0"/>
              <a:t>(</a:t>
            </a:r>
            <a:r>
              <a:rPr lang="fo-FO" sz="2250" dirty="0" smtClean="0"/>
              <a:t>Bilag 9)</a:t>
            </a:r>
            <a:endParaRPr lang="da-DK" sz="2250" dirty="0"/>
          </a:p>
        </p:txBody>
      </p:sp>
      <p:sp>
        <p:nvSpPr>
          <p:cNvPr id="4" name="Pladsholder til indhold 6"/>
          <p:cNvSpPr>
            <a:spLocks noGrp="1"/>
          </p:cNvSpPr>
          <p:nvPr>
            <p:ph idx="1"/>
          </p:nvPr>
        </p:nvSpPr>
        <p:spPr>
          <a:xfrm>
            <a:off x="-84841" y="1536814"/>
            <a:ext cx="8846837" cy="4637743"/>
          </a:xfrm>
        </p:spPr>
        <p:txBody>
          <a:bodyPr>
            <a:normAutofit fontScale="55000" lnSpcReduction="20000"/>
          </a:bodyPr>
          <a:lstStyle/>
          <a:p>
            <a:pPr>
              <a:buFont typeface="Wingdings" panose="05000000000000000000" pitchFamily="2" charset="2"/>
              <a:buChar char="§"/>
            </a:pPr>
            <a:endParaRPr lang="fo-FO" sz="2325" b="1" dirty="0">
              <a:solidFill>
                <a:srgbClr val="0070C0"/>
              </a:solidFill>
            </a:endParaRPr>
          </a:p>
          <a:p>
            <a:pPr indent="0">
              <a:buNone/>
            </a:pPr>
            <a:r>
              <a:rPr lang="fo-FO" sz="2500" b="1" dirty="0">
                <a:solidFill>
                  <a:srgbClr val="0070C0"/>
                </a:solidFill>
              </a:rPr>
              <a:t>N1 – </a:t>
            </a:r>
            <a:r>
              <a:rPr lang="fo-FO" sz="2500" b="1" dirty="0" err="1">
                <a:solidFill>
                  <a:srgbClr val="0070C0"/>
                </a:solidFill>
              </a:rPr>
              <a:t>Afkast</a:t>
            </a:r>
            <a:r>
              <a:rPr lang="fo-FO" sz="2500" b="1" dirty="0">
                <a:solidFill>
                  <a:srgbClr val="0070C0"/>
                </a:solidFill>
              </a:rPr>
              <a:t> før </a:t>
            </a:r>
            <a:r>
              <a:rPr lang="fo-FO" sz="2500" b="1" dirty="0" err="1">
                <a:solidFill>
                  <a:srgbClr val="0070C0"/>
                </a:solidFill>
              </a:rPr>
              <a:t>pensionsafkastskat</a:t>
            </a:r>
            <a:endParaRPr lang="fo-FO" sz="2500" b="1" dirty="0">
              <a:solidFill>
                <a:srgbClr val="0070C0"/>
              </a:solidFill>
            </a:endParaRPr>
          </a:p>
          <a:p>
            <a:pPr indent="0">
              <a:buNone/>
            </a:pPr>
            <a:r>
              <a:rPr lang="fo-FO" sz="2500" i="1" strike="sngStrike" dirty="0"/>
              <a:t>N2 – </a:t>
            </a:r>
            <a:r>
              <a:rPr lang="fo-FO" sz="2500" i="1" strike="sngStrike" dirty="0" err="1"/>
              <a:t>Afkast</a:t>
            </a:r>
            <a:r>
              <a:rPr lang="fo-FO" sz="2500" i="1" strike="sngStrike" dirty="0"/>
              <a:t> </a:t>
            </a:r>
            <a:r>
              <a:rPr lang="fo-FO" sz="2500" i="1" strike="sngStrike" dirty="0" err="1"/>
              <a:t>efter</a:t>
            </a:r>
            <a:r>
              <a:rPr lang="fo-FO" sz="2500" i="1" strike="sngStrike" dirty="0"/>
              <a:t> </a:t>
            </a:r>
            <a:r>
              <a:rPr lang="fo-FO" sz="2500" i="1" strike="sngStrike" dirty="0" err="1"/>
              <a:t>pensionsafkastskat</a:t>
            </a:r>
            <a:endParaRPr lang="fo-FO" sz="2500" i="1" strike="sngStrike" dirty="0"/>
          </a:p>
          <a:p>
            <a:pPr indent="0">
              <a:buNone/>
            </a:pPr>
            <a:r>
              <a:rPr lang="fo-FO" sz="2500" i="1" strike="sngStrike" dirty="0"/>
              <a:t>N3 – </a:t>
            </a:r>
            <a:r>
              <a:rPr lang="fo-FO" sz="2500" i="1" strike="sngStrike" dirty="0" err="1"/>
              <a:t>Omkostningsprocent</a:t>
            </a:r>
            <a:r>
              <a:rPr lang="fo-FO" sz="2500" i="1" strike="sngStrike" dirty="0"/>
              <a:t> </a:t>
            </a:r>
            <a:r>
              <a:rPr lang="fo-FO" sz="2500" i="1" strike="sngStrike" dirty="0" err="1"/>
              <a:t>af</a:t>
            </a:r>
            <a:r>
              <a:rPr lang="fo-FO" sz="2500" i="1" strike="sngStrike" dirty="0"/>
              <a:t> </a:t>
            </a:r>
            <a:r>
              <a:rPr lang="fo-FO" sz="2500" i="1" strike="sngStrike" dirty="0" err="1"/>
              <a:t>præmier</a:t>
            </a:r>
            <a:endParaRPr lang="fo-FO" sz="2500" i="1" strike="sngStrike" dirty="0"/>
          </a:p>
          <a:p>
            <a:pPr indent="0">
              <a:buNone/>
            </a:pPr>
            <a:r>
              <a:rPr lang="fo-FO" sz="2500" b="1" dirty="0">
                <a:solidFill>
                  <a:srgbClr val="0070C0"/>
                </a:solidFill>
              </a:rPr>
              <a:t>N4 – </a:t>
            </a:r>
            <a:r>
              <a:rPr lang="fo-FO" sz="2500" b="1" dirty="0" err="1">
                <a:solidFill>
                  <a:srgbClr val="0070C0"/>
                </a:solidFill>
              </a:rPr>
              <a:t>Omkostningsprocent</a:t>
            </a:r>
            <a:r>
              <a:rPr lang="fo-FO" sz="2500" b="1" dirty="0">
                <a:solidFill>
                  <a:srgbClr val="0070C0"/>
                </a:solidFill>
              </a:rPr>
              <a:t> </a:t>
            </a:r>
            <a:r>
              <a:rPr lang="fo-FO" sz="2500" b="1" dirty="0" err="1">
                <a:solidFill>
                  <a:srgbClr val="0070C0"/>
                </a:solidFill>
              </a:rPr>
              <a:t>af</a:t>
            </a:r>
            <a:r>
              <a:rPr lang="fo-FO" sz="2500" b="1" dirty="0">
                <a:solidFill>
                  <a:srgbClr val="0070C0"/>
                </a:solidFill>
              </a:rPr>
              <a:t> </a:t>
            </a:r>
            <a:r>
              <a:rPr lang="fo-FO" sz="2500" b="1" dirty="0" err="1">
                <a:solidFill>
                  <a:srgbClr val="0070C0"/>
                </a:solidFill>
              </a:rPr>
              <a:t>hensættelser</a:t>
            </a:r>
            <a:endParaRPr lang="fo-FO" sz="2500" b="1" dirty="0">
              <a:solidFill>
                <a:srgbClr val="0070C0"/>
              </a:solidFill>
            </a:endParaRPr>
          </a:p>
          <a:p>
            <a:pPr indent="0">
              <a:buNone/>
            </a:pPr>
            <a:r>
              <a:rPr lang="fo-FO" sz="2500" b="1" dirty="0">
                <a:solidFill>
                  <a:srgbClr val="0070C0"/>
                </a:solidFill>
              </a:rPr>
              <a:t>N5 – </a:t>
            </a:r>
            <a:r>
              <a:rPr lang="fo-FO" sz="2500" b="1" dirty="0" err="1">
                <a:solidFill>
                  <a:srgbClr val="0070C0"/>
                </a:solidFill>
              </a:rPr>
              <a:t>Omkostninger</a:t>
            </a:r>
            <a:r>
              <a:rPr lang="fo-FO" sz="2500" b="1" dirty="0">
                <a:solidFill>
                  <a:srgbClr val="0070C0"/>
                </a:solidFill>
              </a:rPr>
              <a:t> pr. </a:t>
            </a:r>
            <a:r>
              <a:rPr lang="fo-FO" sz="2500" b="1" dirty="0" err="1">
                <a:solidFill>
                  <a:srgbClr val="0070C0"/>
                </a:solidFill>
              </a:rPr>
              <a:t>forsikret</a:t>
            </a:r>
            <a:endParaRPr lang="fo-FO" sz="2500" b="1" dirty="0">
              <a:solidFill>
                <a:srgbClr val="0070C0"/>
              </a:solidFill>
            </a:endParaRPr>
          </a:p>
          <a:p>
            <a:pPr indent="0">
              <a:buNone/>
            </a:pPr>
            <a:r>
              <a:rPr lang="fo-FO" sz="2500" i="1" strike="sngStrike" dirty="0"/>
              <a:t>N6 – </a:t>
            </a:r>
            <a:r>
              <a:rPr lang="fo-FO" sz="2500" i="1" strike="sngStrike" dirty="0" err="1" smtClean="0"/>
              <a:t>Omkostningsresultat</a:t>
            </a:r>
            <a:r>
              <a:rPr lang="fo-FO" sz="2500" i="1" strike="sngStrike" dirty="0" smtClean="0"/>
              <a:t> </a:t>
            </a:r>
            <a:endParaRPr lang="fo-FO" sz="2500" i="1" strike="sngStrike" dirty="0"/>
          </a:p>
          <a:p>
            <a:pPr indent="0">
              <a:buNone/>
            </a:pPr>
            <a:r>
              <a:rPr lang="fo-FO" sz="2500" i="1" strike="sngStrike" dirty="0"/>
              <a:t>N7 – </a:t>
            </a:r>
            <a:r>
              <a:rPr lang="fo-FO" sz="2500" i="1" strike="sngStrike" dirty="0" err="1"/>
              <a:t>Forsikringsrisikoresultat</a:t>
            </a:r>
            <a:endParaRPr lang="fo-FO" sz="2500" i="1" strike="sngStrike" dirty="0"/>
          </a:p>
          <a:p>
            <a:pPr indent="0">
              <a:buNone/>
            </a:pPr>
            <a:r>
              <a:rPr lang="fo-FO" sz="2500" i="1" strike="sngStrike" dirty="0"/>
              <a:t>N8 – </a:t>
            </a:r>
            <a:r>
              <a:rPr lang="fo-FO" sz="2500" i="1" strike="sngStrike" dirty="0" err="1"/>
              <a:t>Bonusgrad</a:t>
            </a:r>
            <a:endParaRPr lang="fo-FO" sz="2500" i="1" strike="sngStrike" dirty="0"/>
          </a:p>
          <a:p>
            <a:pPr indent="0">
              <a:buNone/>
            </a:pPr>
            <a:r>
              <a:rPr lang="fo-FO" sz="2500" i="1" strike="sngStrike" dirty="0"/>
              <a:t>N9 – </a:t>
            </a:r>
            <a:r>
              <a:rPr lang="fo-FO" sz="2500" i="1" strike="sngStrike" dirty="0" err="1"/>
              <a:t>Kundekapitalgrad</a:t>
            </a:r>
            <a:endParaRPr lang="fo-FO" sz="2500" i="1" strike="sngStrike" dirty="0"/>
          </a:p>
          <a:p>
            <a:pPr indent="0">
              <a:buNone/>
            </a:pPr>
            <a:r>
              <a:rPr lang="fo-FO" sz="2500" i="1" strike="sngStrike" dirty="0" smtClean="0"/>
              <a:t>N10 – </a:t>
            </a:r>
            <a:r>
              <a:rPr lang="fo-FO" sz="2500" i="1" strike="sngStrike" dirty="0" err="1" smtClean="0"/>
              <a:t>Ejerkapital</a:t>
            </a:r>
            <a:endParaRPr lang="fo-FO" sz="2500" i="1" strike="sngStrike" dirty="0" smtClean="0"/>
          </a:p>
          <a:p>
            <a:pPr indent="0">
              <a:buNone/>
            </a:pPr>
            <a:r>
              <a:rPr lang="fo-FO" sz="2500" i="1" strike="sngStrike" dirty="0" smtClean="0"/>
              <a:t>N11 – </a:t>
            </a:r>
            <a:r>
              <a:rPr lang="fo-FO" sz="2500" i="1" strike="sngStrike" dirty="0" err="1" smtClean="0"/>
              <a:t>Overdækningsgrad</a:t>
            </a:r>
            <a:endParaRPr lang="fo-FO" sz="2500" i="1" strike="sngStrike" dirty="0" smtClean="0"/>
          </a:p>
          <a:p>
            <a:pPr indent="0">
              <a:buNone/>
            </a:pPr>
            <a:r>
              <a:rPr lang="fo-FO" sz="2500" b="1" dirty="0">
                <a:solidFill>
                  <a:srgbClr val="0070C0"/>
                </a:solidFill>
              </a:rPr>
              <a:t>N12 – </a:t>
            </a:r>
            <a:r>
              <a:rPr lang="fo-FO" sz="2500" b="1" dirty="0" err="1">
                <a:solidFill>
                  <a:srgbClr val="0070C0"/>
                </a:solidFill>
              </a:rPr>
              <a:t>Solvensdækning</a:t>
            </a:r>
            <a:endParaRPr lang="fo-FO" sz="2500" b="1" dirty="0">
              <a:solidFill>
                <a:srgbClr val="0070C0"/>
              </a:solidFill>
            </a:endParaRPr>
          </a:p>
          <a:p>
            <a:pPr indent="0">
              <a:buNone/>
            </a:pPr>
            <a:r>
              <a:rPr lang="fo-FO" sz="2500" i="1" strike="sngStrike" dirty="0" smtClean="0"/>
              <a:t>N13 – </a:t>
            </a:r>
            <a:r>
              <a:rPr lang="fo-FO" sz="2500" i="1" strike="sngStrike" dirty="0" err="1" smtClean="0"/>
              <a:t>Ejerkaptalforrentning</a:t>
            </a:r>
            <a:r>
              <a:rPr lang="fo-FO" sz="2500" i="1" strike="sngStrike" dirty="0" smtClean="0"/>
              <a:t> før </a:t>
            </a:r>
            <a:r>
              <a:rPr lang="fo-FO" sz="2500" i="1" strike="sngStrike" dirty="0" err="1" smtClean="0"/>
              <a:t>skat</a:t>
            </a:r>
            <a:endParaRPr lang="fo-FO" sz="2500" i="1" strike="sngStrike" dirty="0" smtClean="0"/>
          </a:p>
          <a:p>
            <a:pPr indent="0">
              <a:buNone/>
            </a:pPr>
            <a:r>
              <a:rPr lang="fo-FO" sz="2500" b="1" dirty="0">
                <a:solidFill>
                  <a:srgbClr val="0070C0"/>
                </a:solidFill>
              </a:rPr>
              <a:t>N14 – </a:t>
            </a:r>
            <a:r>
              <a:rPr lang="fo-FO" sz="2500" b="1" dirty="0" err="1">
                <a:solidFill>
                  <a:srgbClr val="0070C0"/>
                </a:solidFill>
              </a:rPr>
              <a:t>Ejerkapitalforrentning</a:t>
            </a:r>
            <a:r>
              <a:rPr lang="fo-FO" sz="2500" b="1" dirty="0">
                <a:solidFill>
                  <a:srgbClr val="0070C0"/>
                </a:solidFill>
              </a:rPr>
              <a:t> </a:t>
            </a:r>
            <a:r>
              <a:rPr lang="fo-FO" sz="2500" b="1" dirty="0" err="1">
                <a:solidFill>
                  <a:srgbClr val="0070C0"/>
                </a:solidFill>
              </a:rPr>
              <a:t>efter</a:t>
            </a:r>
            <a:r>
              <a:rPr lang="fo-FO" sz="2500" b="1" dirty="0">
                <a:solidFill>
                  <a:srgbClr val="0070C0"/>
                </a:solidFill>
              </a:rPr>
              <a:t> </a:t>
            </a:r>
            <a:r>
              <a:rPr lang="fo-FO" sz="2500" b="1" dirty="0" err="1">
                <a:solidFill>
                  <a:srgbClr val="0070C0"/>
                </a:solidFill>
              </a:rPr>
              <a:t>skat</a:t>
            </a:r>
            <a:endParaRPr lang="fo-FO" sz="2500" b="1" dirty="0">
              <a:solidFill>
                <a:srgbClr val="0070C0"/>
              </a:solidFill>
            </a:endParaRPr>
          </a:p>
          <a:p>
            <a:pPr indent="0">
              <a:buNone/>
            </a:pPr>
            <a:r>
              <a:rPr lang="fo-FO" sz="2500" i="1" strike="sngStrike" dirty="0" smtClean="0"/>
              <a:t>N15 – </a:t>
            </a:r>
            <a:r>
              <a:rPr lang="fo-FO" sz="2500" i="1" strike="sngStrike" dirty="0" err="1" smtClean="0"/>
              <a:t>Forrentning</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kundernes</a:t>
            </a:r>
            <a:r>
              <a:rPr lang="fo-FO" sz="2500" i="1" strike="sngStrike" dirty="0" smtClean="0"/>
              <a:t> </a:t>
            </a:r>
            <a:r>
              <a:rPr lang="fo-FO" sz="2500" i="1" strike="sngStrike" dirty="0" err="1" smtClean="0"/>
              <a:t>midler</a:t>
            </a:r>
            <a:r>
              <a:rPr lang="fo-FO" sz="2500" i="1" strike="sngStrike" dirty="0" smtClean="0"/>
              <a:t> </a:t>
            </a:r>
            <a:r>
              <a:rPr lang="fo-FO" sz="2500" i="1" strike="sngStrike" dirty="0" err="1" smtClean="0"/>
              <a:t>efter</a:t>
            </a:r>
            <a:r>
              <a:rPr lang="fo-FO" sz="2500" i="1" strike="sngStrike" dirty="0" smtClean="0"/>
              <a:t> </a:t>
            </a:r>
            <a:r>
              <a:rPr lang="fo-FO" sz="2500" i="1" strike="sngStrike" dirty="0" err="1" smtClean="0"/>
              <a:t>omkostninger</a:t>
            </a:r>
            <a:r>
              <a:rPr lang="fo-FO" sz="2500" i="1" strike="sngStrike" dirty="0" smtClean="0"/>
              <a:t> før </a:t>
            </a:r>
            <a:r>
              <a:rPr lang="fo-FO" sz="2500" i="1" strike="sngStrike" dirty="0" err="1" smtClean="0"/>
              <a:t>skat</a:t>
            </a:r>
            <a:endParaRPr lang="fo-FO" sz="2500" i="1" strike="sngStrike" dirty="0" smtClean="0"/>
          </a:p>
          <a:p>
            <a:pPr indent="0">
              <a:buNone/>
            </a:pPr>
            <a:r>
              <a:rPr lang="fo-FO" sz="2500" i="1" strike="sngStrike" dirty="0" smtClean="0"/>
              <a:t>N16 – </a:t>
            </a:r>
            <a:r>
              <a:rPr lang="fo-FO" sz="2500" i="1" strike="sngStrike" dirty="0" err="1" smtClean="0"/>
              <a:t>Forrentning</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medlemskonti</a:t>
            </a:r>
            <a:r>
              <a:rPr lang="fo-FO" sz="2500" i="1" strike="sngStrike" dirty="0" smtClean="0"/>
              <a:t> før </a:t>
            </a:r>
            <a:r>
              <a:rPr lang="fo-FO" sz="2500" i="1" strike="sngStrike" dirty="0" err="1" smtClean="0"/>
              <a:t>skat</a:t>
            </a:r>
            <a:endParaRPr lang="fo-FO" sz="2500" i="1" strike="sngStrike" dirty="0" smtClean="0"/>
          </a:p>
          <a:p>
            <a:pPr indent="0">
              <a:buNone/>
            </a:pPr>
            <a:r>
              <a:rPr lang="fo-FO" sz="2500" i="1" strike="sngStrike" dirty="0" smtClean="0"/>
              <a:t>N17 – </a:t>
            </a:r>
            <a:r>
              <a:rPr lang="fo-FO" sz="2500" i="1" strike="sngStrike" dirty="0" err="1" smtClean="0"/>
              <a:t>Forrentning</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ansvarlig</a:t>
            </a:r>
            <a:r>
              <a:rPr lang="fo-FO" sz="2500" i="1" strike="sngStrike" dirty="0" smtClean="0"/>
              <a:t> </a:t>
            </a:r>
            <a:r>
              <a:rPr lang="fo-FO" sz="2500" i="1" strike="sngStrike" dirty="0" err="1" smtClean="0"/>
              <a:t>lånekapital</a:t>
            </a:r>
            <a:r>
              <a:rPr lang="fo-FO" sz="2500" i="1" strike="sngStrike" dirty="0" smtClean="0"/>
              <a:t> før </a:t>
            </a:r>
            <a:r>
              <a:rPr lang="fo-FO" sz="2500" i="1" strike="sngStrike" dirty="0" err="1" smtClean="0"/>
              <a:t>skat</a:t>
            </a:r>
            <a:endParaRPr lang="fo-FO" sz="2500" i="1" strike="sngStrike" dirty="0" smtClean="0"/>
          </a:p>
          <a:p>
            <a:pPr indent="0">
              <a:buNone/>
            </a:pPr>
            <a:r>
              <a:rPr lang="fo-FO" sz="2500" i="1" strike="sngStrike" dirty="0" smtClean="0"/>
              <a:t>N18 – </a:t>
            </a:r>
            <a:r>
              <a:rPr lang="fo-FO" sz="2500" i="1" strike="sngStrike" dirty="0" err="1" smtClean="0"/>
              <a:t>Forrentning</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særlige</a:t>
            </a:r>
            <a:r>
              <a:rPr lang="fo-FO" sz="2500" i="1" strike="sngStrike" dirty="0" smtClean="0"/>
              <a:t> </a:t>
            </a:r>
            <a:r>
              <a:rPr lang="fo-FO" sz="2500" i="1" strike="sngStrike" dirty="0" err="1" smtClean="0"/>
              <a:t>bonushensættelser</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type</a:t>
            </a:r>
            <a:r>
              <a:rPr lang="fo-FO" sz="2500" i="1" strike="sngStrike" dirty="0" smtClean="0"/>
              <a:t> A før </a:t>
            </a:r>
            <a:r>
              <a:rPr lang="fo-FO" sz="2500" i="1" strike="sngStrike" dirty="0" err="1" smtClean="0"/>
              <a:t>skat</a:t>
            </a:r>
            <a:endParaRPr lang="fo-FO" sz="2500" i="1" strike="sngStrike" dirty="0" smtClean="0"/>
          </a:p>
          <a:p>
            <a:pPr indent="0">
              <a:buNone/>
            </a:pPr>
            <a:r>
              <a:rPr lang="fo-FO" sz="2500" i="1" strike="sngStrike" dirty="0" smtClean="0"/>
              <a:t>N19 – </a:t>
            </a:r>
            <a:r>
              <a:rPr lang="fo-FO" sz="2500" i="1" strike="sngStrike" dirty="0" err="1" smtClean="0"/>
              <a:t>Forrentning</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særlige</a:t>
            </a:r>
            <a:r>
              <a:rPr lang="fo-FO" sz="2500" i="1" strike="sngStrike" dirty="0" smtClean="0"/>
              <a:t> </a:t>
            </a:r>
            <a:r>
              <a:rPr lang="fo-FO" sz="2500" i="1" strike="sngStrike" dirty="0" err="1" smtClean="0"/>
              <a:t>bonushensættelser</a:t>
            </a:r>
            <a:r>
              <a:rPr lang="fo-FO" sz="2500" i="1" strike="sngStrike" dirty="0" smtClean="0"/>
              <a:t> </a:t>
            </a:r>
            <a:r>
              <a:rPr lang="fo-FO" sz="2500" i="1" strike="sngStrike" dirty="0" err="1" smtClean="0"/>
              <a:t>af</a:t>
            </a:r>
            <a:r>
              <a:rPr lang="fo-FO" sz="2500" i="1" strike="sngStrike" dirty="0" smtClean="0"/>
              <a:t> </a:t>
            </a:r>
            <a:r>
              <a:rPr lang="fo-FO" sz="2500" i="1" strike="sngStrike" dirty="0" err="1" smtClean="0"/>
              <a:t>type</a:t>
            </a:r>
            <a:r>
              <a:rPr lang="fo-FO" sz="2500" i="1" strike="sngStrike" dirty="0" smtClean="0"/>
              <a:t> B før </a:t>
            </a:r>
            <a:r>
              <a:rPr lang="fo-FO" sz="2500" i="1" strike="sngStrike" dirty="0" err="1" smtClean="0"/>
              <a:t>skat</a:t>
            </a:r>
            <a:endParaRPr lang="fo-FO" sz="2500" i="1" strike="sngStrike" dirty="0" smtClean="0"/>
          </a:p>
          <a:p>
            <a:endParaRPr lang="da-DK" sz="2500" dirty="0"/>
          </a:p>
        </p:txBody>
      </p:sp>
      <p:sp>
        <p:nvSpPr>
          <p:cNvPr id="5" name="Pladsholder til indhold 8"/>
          <p:cNvSpPr txBox="1">
            <a:spLocks/>
          </p:cNvSpPr>
          <p:nvPr/>
        </p:nvSpPr>
        <p:spPr>
          <a:xfrm>
            <a:off x="5005639" y="1319752"/>
            <a:ext cx="3996959" cy="4234081"/>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o-FO" sz="1400" b="1" dirty="0" smtClean="0">
                <a:solidFill>
                  <a:schemeClr val="accent1"/>
                </a:solidFill>
                <a:latin typeface="Arial" panose="020B0604020202020204" pitchFamily="34" charset="0"/>
                <a:cs typeface="Arial" panose="020B0604020202020204" pitchFamily="34" charset="0"/>
              </a:rPr>
              <a:t> </a:t>
            </a:r>
            <a:r>
              <a:rPr lang="fo-FO" sz="1400" b="1" dirty="0" smtClean="0">
                <a:solidFill>
                  <a:srgbClr val="0070C0"/>
                </a:solidFill>
                <a:latin typeface="Arial" panose="020B0604020202020204" pitchFamily="34" charset="0"/>
                <a:cs typeface="Arial" panose="020B0604020202020204" pitchFamily="34" charset="0"/>
              </a:rPr>
              <a:t>N1 </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Afkastpct</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gennemsnitsrenteprodukter</a:t>
            </a:r>
            <a:endParaRPr lang="fo-FO" sz="1400" b="1" dirty="0">
              <a:solidFill>
                <a:srgbClr val="0070C0"/>
              </a:solidFill>
              <a:latin typeface="Arial" panose="020B0604020202020204" pitchFamily="34" charset="0"/>
              <a:cs typeface="Arial" panose="020B0604020202020204" pitchFamily="34" charset="0"/>
            </a:endParaRPr>
          </a:p>
          <a:p>
            <a:pPr marL="0" indent="0">
              <a:buNone/>
            </a:pPr>
            <a:r>
              <a:rPr lang="fo-FO" sz="1400" b="1" dirty="0" smtClean="0">
                <a:solidFill>
                  <a:srgbClr val="0070C0"/>
                </a:solidFill>
                <a:latin typeface="Arial" panose="020B0604020202020204" pitchFamily="34" charset="0"/>
                <a:cs typeface="Arial" panose="020B0604020202020204" pitchFamily="34" charset="0"/>
              </a:rPr>
              <a:t> N2 </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Afkastpct</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markedsrenteprodukter</a:t>
            </a:r>
            <a:endParaRPr lang="fo-FO" sz="1400" b="1" dirty="0">
              <a:solidFill>
                <a:srgbClr val="0070C0"/>
              </a:solidFill>
              <a:latin typeface="Arial" panose="020B0604020202020204" pitchFamily="34" charset="0"/>
              <a:cs typeface="Arial" panose="020B0604020202020204" pitchFamily="34" charset="0"/>
            </a:endParaRPr>
          </a:p>
          <a:p>
            <a:pPr marL="0" indent="0">
              <a:buNone/>
            </a:pPr>
            <a:endParaRPr lang="fo-FO" sz="1400" b="1" dirty="0">
              <a:solidFill>
                <a:srgbClr val="00B050"/>
              </a:solidFill>
              <a:latin typeface="Arial" panose="020B0604020202020204" pitchFamily="34" charset="0"/>
              <a:cs typeface="Arial" panose="020B0604020202020204" pitchFamily="34" charset="0"/>
            </a:endParaRPr>
          </a:p>
          <a:p>
            <a:pPr marL="0" indent="0">
              <a:buNone/>
            </a:pPr>
            <a:r>
              <a:rPr lang="fo-FO" sz="1400" b="1" dirty="0" smtClean="0">
                <a:solidFill>
                  <a:srgbClr val="00B050"/>
                </a:solidFill>
                <a:latin typeface="Arial" panose="020B0604020202020204" pitchFamily="34" charset="0"/>
                <a:cs typeface="Arial" panose="020B0604020202020204" pitchFamily="34" charset="0"/>
              </a:rPr>
              <a:t> N3 </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Risiko</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på</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afkast</a:t>
            </a:r>
            <a:r>
              <a:rPr lang="fo-FO" sz="1400" b="1" dirty="0">
                <a:solidFill>
                  <a:srgbClr val="00B050"/>
                </a:solidFill>
                <a:latin typeface="Arial" panose="020B0604020202020204" pitchFamily="34" charset="0"/>
                <a:cs typeface="Arial" panose="020B0604020202020204" pitchFamily="34" charset="0"/>
              </a:rPr>
              <a:t>, </a:t>
            </a:r>
            <a:r>
              <a:rPr lang="fo-FO" sz="1400" b="1" dirty="0" err="1" smtClean="0">
                <a:solidFill>
                  <a:srgbClr val="00B050"/>
                </a:solidFill>
                <a:latin typeface="Arial" panose="020B0604020202020204" pitchFamily="34" charset="0"/>
                <a:cs typeface="Arial" panose="020B0604020202020204" pitchFamily="34" charset="0"/>
              </a:rPr>
              <a:t>markedsrente-produkter</a:t>
            </a:r>
            <a:r>
              <a:rPr lang="fo-FO" sz="1400" b="1" dirty="0" smtClean="0">
                <a:solidFill>
                  <a:srgbClr val="00B050"/>
                </a:solidFill>
                <a:latin typeface="Arial" panose="020B0604020202020204" pitchFamily="34" charset="0"/>
                <a:cs typeface="Arial" panose="020B0604020202020204" pitchFamily="34" charset="0"/>
              </a:rPr>
              <a:t>  (</a:t>
            </a:r>
            <a:r>
              <a:rPr lang="fo-FO" sz="1400" b="1" dirty="0">
                <a:solidFill>
                  <a:srgbClr val="00B050"/>
                </a:solidFill>
                <a:latin typeface="Arial" panose="020B0604020202020204" pitchFamily="34" charset="0"/>
                <a:cs typeface="Arial" panose="020B0604020202020204" pitchFamily="34" charset="0"/>
              </a:rPr>
              <a:t>NYT)</a:t>
            </a:r>
          </a:p>
          <a:p>
            <a:pPr marL="0" indent="0">
              <a:buNone/>
            </a:pPr>
            <a:endParaRPr lang="fo-FO" sz="1400" dirty="0">
              <a:latin typeface="Arial" panose="020B0604020202020204" pitchFamily="34" charset="0"/>
              <a:cs typeface="Arial" panose="020B0604020202020204" pitchFamily="34" charset="0"/>
            </a:endParaRPr>
          </a:p>
          <a:p>
            <a:pPr marL="0" indent="0">
              <a:buNone/>
            </a:pPr>
            <a:r>
              <a:rPr lang="fo-FO" sz="1400" b="1" dirty="0">
                <a:solidFill>
                  <a:srgbClr val="0070C0"/>
                </a:solidFill>
                <a:latin typeface="Arial" panose="020B0604020202020204" pitchFamily="34" charset="0"/>
                <a:cs typeface="Arial" panose="020B0604020202020204" pitchFamily="34" charset="0"/>
              </a:rPr>
              <a:t>N4 – </a:t>
            </a:r>
            <a:r>
              <a:rPr lang="fo-FO" sz="1400" b="1" dirty="0" err="1">
                <a:solidFill>
                  <a:srgbClr val="0070C0"/>
                </a:solidFill>
                <a:latin typeface="Arial" panose="020B0604020202020204" pitchFamily="34" charset="0"/>
                <a:cs typeface="Arial" panose="020B0604020202020204" pitchFamily="34" charset="0"/>
              </a:rPr>
              <a:t>Omkostningspct</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af</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hensættelser</a:t>
            </a:r>
            <a:endParaRPr lang="fo-FO" sz="1400" b="1" dirty="0">
              <a:solidFill>
                <a:srgbClr val="0070C0"/>
              </a:solidFill>
              <a:latin typeface="Arial" panose="020B0604020202020204" pitchFamily="34" charset="0"/>
              <a:cs typeface="Arial" panose="020B0604020202020204" pitchFamily="34" charset="0"/>
            </a:endParaRPr>
          </a:p>
          <a:p>
            <a:pPr marL="0" indent="0">
              <a:buNone/>
            </a:pPr>
            <a:r>
              <a:rPr lang="fo-FO" sz="1400" b="1" dirty="0">
                <a:solidFill>
                  <a:srgbClr val="0070C0"/>
                </a:solidFill>
                <a:latin typeface="Arial" panose="020B0604020202020204" pitchFamily="34" charset="0"/>
                <a:cs typeface="Arial" panose="020B0604020202020204" pitchFamily="34" charset="0"/>
              </a:rPr>
              <a:t>N5 – </a:t>
            </a:r>
            <a:r>
              <a:rPr lang="fo-FO" sz="1400" b="1" dirty="0" err="1">
                <a:solidFill>
                  <a:srgbClr val="0070C0"/>
                </a:solidFill>
                <a:latin typeface="Arial" panose="020B0604020202020204" pitchFamily="34" charset="0"/>
                <a:cs typeface="Arial" panose="020B0604020202020204" pitchFamily="34" charset="0"/>
              </a:rPr>
              <a:t>Omkostninger</a:t>
            </a:r>
            <a:r>
              <a:rPr lang="fo-FO" sz="1400" b="1" dirty="0">
                <a:solidFill>
                  <a:srgbClr val="0070C0"/>
                </a:solidFill>
                <a:latin typeface="Arial" panose="020B0604020202020204" pitchFamily="34" charset="0"/>
                <a:cs typeface="Arial" panose="020B0604020202020204" pitchFamily="34" charset="0"/>
              </a:rPr>
              <a:t> pr. </a:t>
            </a:r>
            <a:r>
              <a:rPr lang="fo-FO" sz="1400" b="1" dirty="0" err="1">
                <a:solidFill>
                  <a:srgbClr val="0070C0"/>
                </a:solidFill>
                <a:latin typeface="Arial" panose="020B0604020202020204" pitchFamily="34" charset="0"/>
                <a:cs typeface="Arial" panose="020B0604020202020204" pitchFamily="34" charset="0"/>
              </a:rPr>
              <a:t>forsikret</a:t>
            </a:r>
            <a:endParaRPr lang="fo-FO" sz="1400" b="1" dirty="0">
              <a:solidFill>
                <a:srgbClr val="0070C0"/>
              </a:solidFill>
              <a:latin typeface="Arial" panose="020B0604020202020204" pitchFamily="34" charset="0"/>
              <a:cs typeface="Arial" panose="020B0604020202020204" pitchFamily="34" charset="0"/>
            </a:endParaRPr>
          </a:p>
          <a:p>
            <a:pPr marL="0" indent="0">
              <a:buNone/>
            </a:pPr>
            <a:r>
              <a:rPr lang="fo-FO" sz="1400" b="1" dirty="0">
                <a:solidFill>
                  <a:srgbClr val="0070C0"/>
                </a:solidFill>
                <a:latin typeface="Arial" panose="020B0604020202020204" pitchFamily="34" charset="0"/>
                <a:cs typeface="Arial" panose="020B0604020202020204" pitchFamily="34" charset="0"/>
              </a:rPr>
              <a:t>N6 – </a:t>
            </a:r>
            <a:r>
              <a:rPr lang="fo-FO" sz="1400" b="1" dirty="0" err="1">
                <a:solidFill>
                  <a:srgbClr val="0070C0"/>
                </a:solidFill>
                <a:latin typeface="Arial" panose="020B0604020202020204" pitchFamily="34" charset="0"/>
                <a:cs typeface="Arial" panose="020B0604020202020204" pitchFamily="34" charset="0"/>
              </a:rPr>
              <a:t>Egenkapitalforrentning</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efter</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skat</a:t>
            </a:r>
            <a:endParaRPr lang="fo-FO" sz="1400" b="1" dirty="0">
              <a:solidFill>
                <a:srgbClr val="0070C0"/>
              </a:solidFill>
              <a:latin typeface="Arial" panose="020B0604020202020204" pitchFamily="34" charset="0"/>
              <a:cs typeface="Arial" panose="020B0604020202020204" pitchFamily="34" charset="0"/>
            </a:endParaRPr>
          </a:p>
          <a:p>
            <a:pPr marL="0" indent="0">
              <a:buNone/>
            </a:pPr>
            <a:endParaRPr lang="fo-FO" sz="1400" dirty="0">
              <a:latin typeface="Arial" panose="020B0604020202020204" pitchFamily="34" charset="0"/>
              <a:cs typeface="Arial" panose="020B0604020202020204" pitchFamily="34" charset="0"/>
            </a:endParaRPr>
          </a:p>
          <a:p>
            <a:pPr marL="0" indent="0">
              <a:buNone/>
            </a:pPr>
            <a:r>
              <a:rPr lang="fo-FO" sz="1400" b="1" dirty="0" smtClean="0">
                <a:solidFill>
                  <a:srgbClr val="00B050"/>
                </a:solidFill>
                <a:latin typeface="Arial" panose="020B0604020202020204" pitchFamily="34" charset="0"/>
                <a:cs typeface="Arial" panose="020B0604020202020204" pitchFamily="34" charset="0"/>
              </a:rPr>
              <a:t>N7 </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Forrentning</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af</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overskudskapital</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der</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tildeles</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afkast</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som</a:t>
            </a:r>
            <a:r>
              <a:rPr lang="fo-FO" sz="1400" b="1" dirty="0">
                <a:solidFill>
                  <a:srgbClr val="00B050"/>
                </a:solidFill>
                <a:latin typeface="Arial" panose="020B0604020202020204" pitchFamily="34" charset="0"/>
                <a:cs typeface="Arial" panose="020B0604020202020204" pitchFamily="34" charset="0"/>
              </a:rPr>
              <a:t> </a:t>
            </a:r>
            <a:r>
              <a:rPr lang="fo-FO" sz="1400" b="1" dirty="0" err="1">
                <a:solidFill>
                  <a:srgbClr val="00B050"/>
                </a:solidFill>
                <a:latin typeface="Arial" panose="020B0604020202020204" pitchFamily="34" charset="0"/>
                <a:cs typeface="Arial" panose="020B0604020202020204" pitchFamily="34" charset="0"/>
              </a:rPr>
              <a:t>egenkapital</a:t>
            </a:r>
            <a:r>
              <a:rPr lang="fo-FO" sz="1400" b="1" dirty="0">
                <a:solidFill>
                  <a:srgbClr val="00B050"/>
                </a:solidFill>
                <a:latin typeface="Arial" panose="020B0604020202020204" pitchFamily="34" charset="0"/>
                <a:cs typeface="Arial" panose="020B0604020202020204" pitchFamily="34" charset="0"/>
              </a:rPr>
              <a:t> (NYT)</a:t>
            </a:r>
          </a:p>
          <a:p>
            <a:pPr marL="0" indent="0">
              <a:buNone/>
            </a:pPr>
            <a:endParaRPr lang="fo-FO" sz="1400" dirty="0">
              <a:solidFill>
                <a:srgbClr val="00B050"/>
              </a:solidFill>
              <a:latin typeface="Arial" panose="020B0604020202020204" pitchFamily="34" charset="0"/>
              <a:cs typeface="Arial" panose="020B0604020202020204" pitchFamily="34" charset="0"/>
            </a:endParaRPr>
          </a:p>
          <a:p>
            <a:pPr marL="0" indent="0">
              <a:buNone/>
            </a:pPr>
            <a:endParaRPr lang="fo-FO" sz="1400" dirty="0">
              <a:solidFill>
                <a:srgbClr val="00B050"/>
              </a:solidFill>
              <a:latin typeface="Arial" panose="020B0604020202020204" pitchFamily="34" charset="0"/>
              <a:cs typeface="Arial" panose="020B0604020202020204" pitchFamily="34" charset="0"/>
            </a:endParaRPr>
          </a:p>
          <a:p>
            <a:pPr marL="0" indent="0">
              <a:buNone/>
            </a:pPr>
            <a:r>
              <a:rPr lang="fo-FO" sz="1400" b="1" dirty="0" smtClean="0">
                <a:solidFill>
                  <a:schemeClr val="accent1"/>
                </a:solidFill>
                <a:latin typeface="Arial" panose="020B0604020202020204" pitchFamily="34" charset="0"/>
                <a:cs typeface="Arial" panose="020B0604020202020204" pitchFamily="34" charset="0"/>
              </a:rPr>
              <a:t> </a:t>
            </a:r>
          </a:p>
          <a:p>
            <a:pPr marL="0" indent="0">
              <a:buNone/>
            </a:pPr>
            <a:r>
              <a:rPr lang="fo-FO" sz="1400" b="1" dirty="0" smtClean="0">
                <a:solidFill>
                  <a:srgbClr val="0070C0"/>
                </a:solidFill>
                <a:latin typeface="Arial" panose="020B0604020202020204" pitchFamily="34" charset="0"/>
                <a:cs typeface="Arial" panose="020B0604020202020204" pitchFamily="34" charset="0"/>
              </a:rPr>
              <a:t> N8 </a:t>
            </a:r>
            <a:r>
              <a:rPr lang="fo-FO" sz="1400" b="1" dirty="0">
                <a:solidFill>
                  <a:srgbClr val="0070C0"/>
                </a:solidFill>
                <a:latin typeface="Arial" panose="020B0604020202020204" pitchFamily="34" charset="0"/>
                <a:cs typeface="Arial" panose="020B0604020202020204" pitchFamily="34" charset="0"/>
              </a:rPr>
              <a:t>- </a:t>
            </a:r>
            <a:r>
              <a:rPr lang="fo-FO" sz="1400" b="1" dirty="0" err="1">
                <a:solidFill>
                  <a:srgbClr val="0070C0"/>
                </a:solidFill>
                <a:latin typeface="Arial" panose="020B0604020202020204" pitchFamily="34" charset="0"/>
                <a:cs typeface="Arial" panose="020B0604020202020204" pitchFamily="34" charset="0"/>
              </a:rPr>
              <a:t>Solvensdækning</a:t>
            </a:r>
            <a:endParaRPr lang="da-DK" sz="1400" b="1" dirty="0">
              <a:solidFill>
                <a:srgbClr val="0070C0"/>
              </a:solidFill>
              <a:latin typeface="Arial" panose="020B0604020202020204" pitchFamily="34" charset="0"/>
              <a:cs typeface="Arial" panose="020B0604020202020204" pitchFamily="34" charset="0"/>
            </a:endParaRPr>
          </a:p>
          <a:p>
            <a:pPr marL="0" indent="0">
              <a:buNone/>
            </a:pPr>
            <a:endParaRPr lang="da-DK" sz="2400" dirty="0"/>
          </a:p>
        </p:txBody>
      </p:sp>
      <p:sp>
        <p:nvSpPr>
          <p:cNvPr id="6" name="Venstre klammeparentes 5"/>
          <p:cNvSpPr/>
          <p:nvPr/>
        </p:nvSpPr>
        <p:spPr>
          <a:xfrm>
            <a:off x="4955917" y="1394130"/>
            <a:ext cx="106664" cy="42368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a-DK" sz="1350"/>
          </a:p>
        </p:txBody>
      </p:sp>
      <p:cxnSp>
        <p:nvCxnSpPr>
          <p:cNvPr id="8" name="Lige pilforbindelse 7"/>
          <p:cNvCxnSpPr/>
          <p:nvPr/>
        </p:nvCxnSpPr>
        <p:spPr>
          <a:xfrm flipV="1">
            <a:off x="3355438" y="1637664"/>
            <a:ext cx="1556748" cy="1490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Lige pilforbindelse 11"/>
          <p:cNvCxnSpPr/>
          <p:nvPr/>
        </p:nvCxnSpPr>
        <p:spPr>
          <a:xfrm>
            <a:off x="3872529" y="2483337"/>
            <a:ext cx="1190052" cy="5193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Lige pilforbindelse 14"/>
          <p:cNvCxnSpPr/>
          <p:nvPr/>
        </p:nvCxnSpPr>
        <p:spPr>
          <a:xfrm>
            <a:off x="3035431" y="2646663"/>
            <a:ext cx="1999309" cy="6154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Lige pilforbindelse 20"/>
          <p:cNvCxnSpPr/>
          <p:nvPr/>
        </p:nvCxnSpPr>
        <p:spPr>
          <a:xfrm>
            <a:off x="2227948" y="4158762"/>
            <a:ext cx="2884620" cy="10699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Lige pilforbindelse 23"/>
          <p:cNvCxnSpPr/>
          <p:nvPr/>
        </p:nvCxnSpPr>
        <p:spPr>
          <a:xfrm flipV="1">
            <a:off x="3598100" y="3506045"/>
            <a:ext cx="1436640" cy="10051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250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o-FO" dirty="0" smtClean="0"/>
              <a:t>N1</a:t>
            </a:r>
            <a:endParaRPr lang="da-DK" dirty="0"/>
          </a:p>
        </p:txBody>
      </p:sp>
      <p:sp>
        <p:nvSpPr>
          <p:cNvPr id="3" name="Pladsholder til indhold 2"/>
          <p:cNvSpPr>
            <a:spLocks noGrp="1"/>
          </p:cNvSpPr>
          <p:nvPr>
            <p:ph idx="1"/>
          </p:nvPr>
        </p:nvSpPr>
        <p:spPr/>
        <p:txBody>
          <a:bodyPr/>
          <a:lstStyle/>
          <a:p>
            <a:endParaRPr lang="fo-FO" dirty="0"/>
          </a:p>
          <a:p>
            <a:endParaRPr lang="fo-FO" dirty="0"/>
          </a:p>
          <a:p>
            <a:endParaRPr lang="fo-FO" dirty="0"/>
          </a:p>
          <a:p>
            <a:endParaRPr lang="fo-FO" dirty="0"/>
          </a:p>
          <a:p>
            <a:endParaRPr lang="da-DK" dirty="0"/>
          </a:p>
        </p:txBody>
      </p:sp>
      <p:graphicFrame>
        <p:nvGraphicFramePr>
          <p:cNvPr id="4" name="Diagram 3"/>
          <p:cNvGraphicFramePr/>
          <p:nvPr>
            <p:extLst>
              <p:ext uri="{D42A27DB-BD31-4B8C-83A1-F6EECF244321}">
                <p14:modId xmlns:p14="http://schemas.microsoft.com/office/powerpoint/2010/main" val="3256541666"/>
              </p:ext>
            </p:extLst>
          </p:nvPr>
        </p:nvGraphicFramePr>
        <p:xfrm>
          <a:off x="1627094" y="1957507"/>
          <a:ext cx="6019800" cy="3864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309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Eksempler på nøgletal</a:t>
            </a:r>
            <a:endParaRPr lang="da-DK" dirty="0"/>
          </a:p>
        </p:txBody>
      </p:sp>
      <p:sp>
        <p:nvSpPr>
          <p:cNvPr id="3" name="Date Placeholder 2"/>
          <p:cNvSpPr>
            <a:spLocks noGrp="1"/>
          </p:cNvSpPr>
          <p:nvPr>
            <p:ph type="dt" sz="half" idx="10"/>
          </p:nvPr>
        </p:nvSpPr>
        <p:spPr/>
        <p:txBody>
          <a:bodyPr/>
          <a:lstStyle/>
          <a:p>
            <a:fld id="{F4A473D2-0095-46FC-82CB-820C8F760751}"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pic>
        <p:nvPicPr>
          <p:cNvPr id="5" name="Picture 4"/>
          <p:cNvPicPr/>
          <p:nvPr/>
        </p:nvPicPr>
        <p:blipFill>
          <a:blip r:embed="rId3"/>
          <a:stretch>
            <a:fillRect/>
          </a:stretch>
        </p:blipFill>
        <p:spPr>
          <a:xfrm>
            <a:off x="584462" y="933254"/>
            <a:ext cx="7598004" cy="5024486"/>
          </a:xfrm>
          <a:prstGeom prst="rect">
            <a:avLst/>
          </a:prstGeom>
        </p:spPr>
      </p:pic>
    </p:spTree>
    <p:extLst>
      <p:ext uri="{BB962C8B-B14F-4D97-AF65-F5344CB8AC3E}">
        <p14:creationId xmlns:p14="http://schemas.microsoft.com/office/powerpoint/2010/main" val="289235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o-FO" dirty="0" smtClean="0"/>
              <a:t>N3 - </a:t>
            </a:r>
            <a:r>
              <a:rPr lang="fo-FO" b="1" dirty="0">
                <a:solidFill>
                  <a:srgbClr val="0070C0"/>
                </a:solidFill>
              </a:rPr>
              <a:t>(NYT</a:t>
            </a:r>
            <a:r>
              <a:rPr lang="fo-FO" b="1" dirty="0" smtClean="0">
                <a:solidFill>
                  <a:srgbClr val="0070C0"/>
                </a:solidFill>
              </a:rPr>
              <a:t>)</a:t>
            </a:r>
            <a:endParaRPr lang="da-DK" dirty="0"/>
          </a:p>
        </p:txBody>
      </p:sp>
      <p:sp>
        <p:nvSpPr>
          <p:cNvPr id="3" name="Pladsholder til indhold 2"/>
          <p:cNvSpPr>
            <a:spLocks noGrp="1"/>
          </p:cNvSpPr>
          <p:nvPr>
            <p:ph idx="1"/>
          </p:nvPr>
        </p:nvSpPr>
        <p:spPr>
          <a:xfrm>
            <a:off x="457200" y="1809946"/>
            <a:ext cx="8229600" cy="3621851"/>
          </a:xfrm>
        </p:spPr>
        <p:txBody>
          <a:bodyPr/>
          <a:lstStyle/>
          <a:p>
            <a:r>
              <a:rPr lang="fo-FO" dirty="0" err="1"/>
              <a:t>Risiko</a:t>
            </a:r>
            <a:r>
              <a:rPr lang="fo-FO" dirty="0"/>
              <a:t> </a:t>
            </a:r>
            <a:r>
              <a:rPr lang="fo-FO" dirty="0" err="1"/>
              <a:t>på</a:t>
            </a:r>
            <a:r>
              <a:rPr lang="fo-FO" dirty="0"/>
              <a:t> </a:t>
            </a:r>
            <a:r>
              <a:rPr lang="fo-FO" dirty="0" err="1"/>
              <a:t>afkast</a:t>
            </a:r>
            <a:r>
              <a:rPr lang="fo-FO" dirty="0"/>
              <a:t> </a:t>
            </a:r>
            <a:r>
              <a:rPr lang="fo-FO" dirty="0" err="1"/>
              <a:t>relateret</a:t>
            </a:r>
            <a:r>
              <a:rPr lang="fo-FO" dirty="0"/>
              <a:t> til </a:t>
            </a:r>
            <a:r>
              <a:rPr lang="fo-FO" dirty="0" err="1" smtClean="0"/>
              <a:t>markedsrenteprodukter</a:t>
            </a:r>
            <a:endParaRPr lang="fo-FO" dirty="0" smtClean="0"/>
          </a:p>
          <a:p>
            <a:r>
              <a:rPr lang="fo-FO" sz="1300" dirty="0" err="1">
                <a:solidFill>
                  <a:schemeClr val="tx1"/>
                </a:solidFill>
              </a:rPr>
              <a:t>Nøgletallet</a:t>
            </a:r>
            <a:r>
              <a:rPr lang="fo-FO" sz="1300" dirty="0">
                <a:solidFill>
                  <a:schemeClr val="tx1"/>
                </a:solidFill>
              </a:rPr>
              <a:t> </a:t>
            </a:r>
            <a:r>
              <a:rPr lang="fo-FO" sz="1300" dirty="0" err="1">
                <a:solidFill>
                  <a:schemeClr val="tx1"/>
                </a:solidFill>
              </a:rPr>
              <a:t>opgøres</a:t>
            </a:r>
            <a:r>
              <a:rPr lang="fo-FO" sz="1300" dirty="0">
                <a:solidFill>
                  <a:schemeClr val="tx1"/>
                </a:solidFill>
              </a:rPr>
              <a:t> </a:t>
            </a:r>
            <a:r>
              <a:rPr lang="fo-FO" sz="1300" dirty="0" err="1">
                <a:solidFill>
                  <a:schemeClr val="tx1"/>
                </a:solidFill>
              </a:rPr>
              <a:t>som</a:t>
            </a:r>
            <a:r>
              <a:rPr lang="fo-FO" sz="1300" dirty="0">
                <a:solidFill>
                  <a:schemeClr val="tx1"/>
                </a:solidFill>
              </a:rPr>
              <a:t> </a:t>
            </a:r>
            <a:r>
              <a:rPr lang="fo-FO" sz="1300" dirty="0" err="1">
                <a:solidFill>
                  <a:schemeClr val="tx1"/>
                </a:solidFill>
              </a:rPr>
              <a:t>standardafvigelsen</a:t>
            </a:r>
            <a:r>
              <a:rPr lang="fo-FO" sz="1300" dirty="0">
                <a:solidFill>
                  <a:schemeClr val="tx1"/>
                </a:solidFill>
              </a:rPr>
              <a:t> (SD) </a:t>
            </a:r>
            <a:r>
              <a:rPr lang="fo-FO" sz="1300" dirty="0" err="1">
                <a:solidFill>
                  <a:schemeClr val="tx1"/>
                </a:solidFill>
              </a:rPr>
              <a:t>på</a:t>
            </a:r>
            <a:r>
              <a:rPr lang="fo-FO" sz="1300" dirty="0">
                <a:solidFill>
                  <a:schemeClr val="tx1"/>
                </a:solidFill>
              </a:rPr>
              <a:t> </a:t>
            </a:r>
            <a:r>
              <a:rPr lang="fo-FO" sz="1300" dirty="0" err="1">
                <a:solidFill>
                  <a:schemeClr val="tx1"/>
                </a:solidFill>
              </a:rPr>
              <a:t>det</a:t>
            </a:r>
            <a:r>
              <a:rPr lang="fo-FO" sz="1300" dirty="0">
                <a:solidFill>
                  <a:schemeClr val="tx1"/>
                </a:solidFill>
              </a:rPr>
              <a:t> </a:t>
            </a:r>
            <a:r>
              <a:rPr lang="fo-FO" sz="1300" dirty="0" err="1">
                <a:solidFill>
                  <a:schemeClr val="tx1"/>
                </a:solidFill>
              </a:rPr>
              <a:t>månedlige</a:t>
            </a:r>
            <a:r>
              <a:rPr lang="fo-FO" sz="1300" dirty="0">
                <a:solidFill>
                  <a:schemeClr val="tx1"/>
                </a:solidFill>
              </a:rPr>
              <a:t> </a:t>
            </a:r>
            <a:r>
              <a:rPr lang="fo-FO" sz="1300" dirty="0" err="1">
                <a:solidFill>
                  <a:schemeClr val="tx1"/>
                </a:solidFill>
              </a:rPr>
              <a:t>afkast</a:t>
            </a:r>
            <a:r>
              <a:rPr lang="fo-FO" sz="1300" dirty="0">
                <a:solidFill>
                  <a:schemeClr val="tx1"/>
                </a:solidFill>
              </a:rPr>
              <a:t> </a:t>
            </a:r>
            <a:r>
              <a:rPr lang="fo-FO" sz="1300" dirty="0" err="1">
                <a:solidFill>
                  <a:schemeClr val="tx1"/>
                </a:solidFill>
              </a:rPr>
              <a:t>relateret</a:t>
            </a:r>
            <a:r>
              <a:rPr lang="fo-FO" sz="1300" dirty="0">
                <a:solidFill>
                  <a:schemeClr val="tx1"/>
                </a:solidFill>
              </a:rPr>
              <a:t> til </a:t>
            </a:r>
            <a:r>
              <a:rPr lang="fo-FO" sz="1300" dirty="0" err="1">
                <a:solidFill>
                  <a:schemeClr val="tx1"/>
                </a:solidFill>
              </a:rPr>
              <a:t>markedsrenteprodukter</a:t>
            </a:r>
            <a:r>
              <a:rPr lang="fo-FO" sz="1300" dirty="0">
                <a:solidFill>
                  <a:schemeClr val="tx1"/>
                </a:solidFill>
              </a:rPr>
              <a:t> </a:t>
            </a:r>
            <a:r>
              <a:rPr lang="fo-FO" sz="1300" dirty="0" err="1">
                <a:solidFill>
                  <a:schemeClr val="tx1"/>
                </a:solidFill>
              </a:rPr>
              <a:t>over</a:t>
            </a:r>
            <a:r>
              <a:rPr lang="fo-FO" sz="1300" dirty="0">
                <a:solidFill>
                  <a:schemeClr val="tx1"/>
                </a:solidFill>
              </a:rPr>
              <a:t> </a:t>
            </a:r>
            <a:r>
              <a:rPr lang="fo-FO" sz="1300" dirty="0" err="1">
                <a:solidFill>
                  <a:schemeClr val="tx1"/>
                </a:solidFill>
              </a:rPr>
              <a:t>de</a:t>
            </a:r>
            <a:r>
              <a:rPr lang="fo-FO" sz="1300" dirty="0">
                <a:solidFill>
                  <a:schemeClr val="tx1"/>
                </a:solidFill>
              </a:rPr>
              <a:t> </a:t>
            </a:r>
            <a:r>
              <a:rPr lang="fo-FO" sz="1300" dirty="0" err="1">
                <a:solidFill>
                  <a:schemeClr val="tx1"/>
                </a:solidFill>
              </a:rPr>
              <a:t>seneste</a:t>
            </a:r>
            <a:r>
              <a:rPr lang="fo-FO" sz="1300" dirty="0">
                <a:solidFill>
                  <a:schemeClr val="tx1"/>
                </a:solidFill>
              </a:rPr>
              <a:t> 36 </a:t>
            </a:r>
            <a:r>
              <a:rPr lang="fo-FO" sz="1300" dirty="0" err="1">
                <a:solidFill>
                  <a:schemeClr val="tx1"/>
                </a:solidFill>
              </a:rPr>
              <a:t>måneder</a:t>
            </a:r>
            <a:r>
              <a:rPr lang="fo-FO" sz="1300" dirty="0">
                <a:solidFill>
                  <a:schemeClr val="tx1"/>
                </a:solidFill>
              </a:rPr>
              <a:t> </a:t>
            </a:r>
            <a:r>
              <a:rPr lang="fo-FO" sz="1300" dirty="0" err="1">
                <a:solidFill>
                  <a:schemeClr val="tx1"/>
                </a:solidFill>
              </a:rPr>
              <a:t>ved</a:t>
            </a:r>
            <a:r>
              <a:rPr lang="fo-FO" sz="1300" dirty="0">
                <a:solidFill>
                  <a:schemeClr val="tx1"/>
                </a:solidFill>
              </a:rPr>
              <a:t> </a:t>
            </a:r>
            <a:r>
              <a:rPr lang="fo-FO" sz="1300" dirty="0" err="1">
                <a:solidFill>
                  <a:schemeClr val="tx1"/>
                </a:solidFill>
              </a:rPr>
              <a:t>anvendelse</a:t>
            </a:r>
            <a:r>
              <a:rPr lang="fo-FO" sz="1300" dirty="0">
                <a:solidFill>
                  <a:schemeClr val="tx1"/>
                </a:solidFill>
              </a:rPr>
              <a:t> </a:t>
            </a:r>
            <a:r>
              <a:rPr lang="fo-FO" sz="1300" dirty="0" err="1">
                <a:solidFill>
                  <a:schemeClr val="tx1"/>
                </a:solidFill>
              </a:rPr>
              <a:t>af</a:t>
            </a:r>
            <a:r>
              <a:rPr lang="fo-FO" sz="1300" dirty="0">
                <a:solidFill>
                  <a:schemeClr val="tx1"/>
                </a:solidFill>
              </a:rPr>
              <a:t> </a:t>
            </a:r>
            <a:r>
              <a:rPr lang="fo-FO" sz="1300" dirty="0" err="1">
                <a:solidFill>
                  <a:schemeClr val="tx1"/>
                </a:solidFill>
              </a:rPr>
              <a:t>følgende</a:t>
            </a:r>
            <a:r>
              <a:rPr lang="fo-FO" sz="1300" dirty="0">
                <a:solidFill>
                  <a:schemeClr val="tx1"/>
                </a:solidFill>
              </a:rPr>
              <a:t> skala </a:t>
            </a:r>
            <a:r>
              <a:rPr lang="fo-FO" sz="1300" dirty="0" err="1">
                <a:solidFill>
                  <a:schemeClr val="tx1"/>
                </a:solidFill>
              </a:rPr>
              <a:t>fra</a:t>
            </a:r>
            <a:r>
              <a:rPr lang="fo-FO" sz="1300" dirty="0">
                <a:solidFill>
                  <a:schemeClr val="tx1"/>
                </a:solidFill>
              </a:rPr>
              <a:t> 1 til 7:</a:t>
            </a:r>
          </a:p>
          <a:p>
            <a:pPr indent="0">
              <a:buNone/>
            </a:pPr>
            <a:endParaRPr lang="da-DK" dirty="0"/>
          </a:p>
        </p:txBody>
      </p:sp>
      <p:graphicFrame>
        <p:nvGraphicFramePr>
          <p:cNvPr id="5" name="Tabel 4"/>
          <p:cNvGraphicFramePr>
            <a:graphicFrameLocks noGrp="1"/>
          </p:cNvGraphicFramePr>
          <p:nvPr>
            <p:extLst/>
          </p:nvPr>
        </p:nvGraphicFramePr>
        <p:xfrm>
          <a:off x="457201" y="2894476"/>
          <a:ext cx="2776818" cy="2796989"/>
        </p:xfrm>
        <a:graphic>
          <a:graphicData uri="http://schemas.openxmlformats.org/drawingml/2006/table">
            <a:tbl>
              <a:tblPr>
                <a:tableStyleId>{5C22544A-7EE6-4342-B048-85BDC9FD1C3A}</a:tableStyleId>
              </a:tblPr>
              <a:tblGrid>
                <a:gridCol w="925606">
                  <a:extLst>
                    <a:ext uri="{9D8B030D-6E8A-4147-A177-3AD203B41FA5}">
                      <a16:colId xmlns:a16="http://schemas.microsoft.com/office/drawing/2014/main" val="889911988"/>
                    </a:ext>
                  </a:extLst>
                </a:gridCol>
                <a:gridCol w="925606">
                  <a:extLst>
                    <a:ext uri="{9D8B030D-6E8A-4147-A177-3AD203B41FA5}">
                      <a16:colId xmlns:a16="http://schemas.microsoft.com/office/drawing/2014/main" val="950114601"/>
                    </a:ext>
                  </a:extLst>
                </a:gridCol>
                <a:gridCol w="925606">
                  <a:extLst>
                    <a:ext uri="{9D8B030D-6E8A-4147-A177-3AD203B41FA5}">
                      <a16:colId xmlns:a16="http://schemas.microsoft.com/office/drawing/2014/main" val="802372624"/>
                    </a:ext>
                  </a:extLst>
                </a:gridCol>
              </a:tblGrid>
              <a:tr h="185231">
                <a:tc rowSpan="2">
                  <a:txBody>
                    <a:bodyPr/>
                    <a:lstStyle/>
                    <a:p>
                      <a:pPr algn="ctr" fontAlgn="t"/>
                      <a:r>
                        <a:rPr lang="da-DK" sz="1100" b="1" u="none" strike="noStrike">
                          <a:effectLst/>
                        </a:rPr>
                        <a:t>Risikoklasse</a:t>
                      </a:r>
                      <a:endParaRPr lang="da-DK" sz="1100" b="1" i="0" u="none" strike="noStrike">
                        <a:solidFill>
                          <a:srgbClr val="000000"/>
                        </a:solidFill>
                        <a:effectLst/>
                        <a:latin typeface="Calibri" panose="020F0502020204030204" pitchFamily="34" charset="0"/>
                      </a:endParaRPr>
                    </a:p>
                  </a:txBody>
                  <a:tcPr marL="7144" marR="7144" marT="7144" marB="0"/>
                </a:tc>
                <a:tc gridSpan="2">
                  <a:txBody>
                    <a:bodyPr/>
                    <a:lstStyle/>
                    <a:p>
                      <a:pPr algn="ctr" fontAlgn="b"/>
                      <a:r>
                        <a:rPr lang="da-DK" sz="1100" b="1" u="none" strike="noStrike" dirty="0">
                          <a:effectLst/>
                        </a:rPr>
                        <a:t>Pct.</a:t>
                      </a:r>
                      <a:endParaRPr lang="da-DK" sz="1100" b="1"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da-DK"/>
                    </a:p>
                  </a:txBody>
                  <a:tcPr/>
                </a:tc>
                <a:extLst>
                  <a:ext uri="{0D108BD9-81ED-4DB2-BD59-A6C34878D82A}">
                    <a16:rowId xmlns:a16="http://schemas.microsoft.com/office/drawing/2014/main" val="998836418"/>
                  </a:ext>
                </a:extLst>
              </a:tr>
              <a:tr h="194493">
                <a:tc vMerge="1">
                  <a:txBody>
                    <a:bodyPr/>
                    <a:lstStyle/>
                    <a:p>
                      <a:endParaRPr lang="da-DK"/>
                    </a:p>
                  </a:txBody>
                  <a:tcPr/>
                </a:tc>
                <a:tc>
                  <a:txBody>
                    <a:bodyPr/>
                    <a:lstStyle/>
                    <a:p>
                      <a:pPr algn="l" fontAlgn="b"/>
                      <a:r>
                        <a:rPr lang="da-DK" sz="1100" b="1" u="none" strike="noStrike">
                          <a:effectLst/>
                        </a:rPr>
                        <a:t>SD ≥</a:t>
                      </a:r>
                      <a:endParaRPr lang="da-DK" sz="11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1" u="none" strike="noStrike" dirty="0">
                          <a:effectLst/>
                        </a:rPr>
                        <a:t>SD &lt;</a:t>
                      </a:r>
                      <a:endParaRPr lang="da-DK" sz="11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21295722"/>
                  </a:ext>
                </a:extLst>
              </a:tr>
              <a:tr h="185231">
                <a:tc>
                  <a:txBody>
                    <a:bodyPr/>
                    <a:lstStyle/>
                    <a:p>
                      <a:pPr algn="l" fontAlgn="b"/>
                      <a:r>
                        <a:rPr lang="da-DK" sz="1100" b="0" u="none" strike="noStrike" dirty="0">
                          <a:effectLst/>
                        </a:rPr>
                        <a:t>1,0000</a:t>
                      </a:r>
                      <a:endParaRPr lang="da-DK"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0,50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225201453"/>
                  </a:ext>
                </a:extLst>
              </a:tr>
              <a:tr h="185231">
                <a:tc>
                  <a:txBody>
                    <a:bodyPr/>
                    <a:lstStyle/>
                    <a:p>
                      <a:pPr algn="l" fontAlgn="b"/>
                      <a:r>
                        <a:rPr lang="da-DK" sz="1100" b="0" u="none" strike="noStrike">
                          <a:effectLst/>
                        </a:rPr>
                        <a:t>2,0000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0,50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2,00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35126008"/>
                  </a:ext>
                </a:extLst>
              </a:tr>
              <a:tr h="185231">
                <a:tc>
                  <a:txBody>
                    <a:bodyPr/>
                    <a:lstStyle/>
                    <a:p>
                      <a:pPr algn="l" fontAlgn="b"/>
                      <a:r>
                        <a:rPr lang="da-DK" sz="1100" b="0" u="none" strike="noStrike">
                          <a:effectLst/>
                        </a:rPr>
                        <a:t>3,2500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2,00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3,00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882285882"/>
                  </a:ext>
                </a:extLst>
              </a:tr>
              <a:tr h="185231">
                <a:tc>
                  <a:txBody>
                    <a:bodyPr/>
                    <a:lstStyle/>
                    <a:p>
                      <a:pPr algn="l" fontAlgn="b"/>
                      <a:r>
                        <a:rPr lang="da-DK" sz="1100" b="0" u="none" strike="noStrike">
                          <a:effectLst/>
                        </a:rPr>
                        <a:t>3,5000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3,00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4,00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952859331"/>
                  </a:ext>
                </a:extLst>
              </a:tr>
              <a:tr h="185231">
                <a:tc>
                  <a:txBody>
                    <a:bodyPr/>
                    <a:lstStyle/>
                    <a:p>
                      <a:pPr algn="l" fontAlgn="b"/>
                      <a:r>
                        <a:rPr lang="da-DK" sz="1100" b="0" u="none" strike="noStrike">
                          <a:effectLst/>
                        </a:rPr>
                        <a:t>3,7500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4,00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5,00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299623933"/>
                  </a:ext>
                </a:extLst>
              </a:tr>
              <a:tr h="185231">
                <a:tc>
                  <a:txBody>
                    <a:bodyPr/>
                    <a:lstStyle/>
                    <a:p>
                      <a:pPr algn="l" fontAlgn="b"/>
                      <a:r>
                        <a:rPr lang="da-DK" sz="1100" b="0" u="none" strike="noStrike">
                          <a:effectLst/>
                        </a:rPr>
                        <a:t>4,2500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6,70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795140585"/>
                  </a:ext>
                </a:extLst>
              </a:tr>
              <a:tr h="185231">
                <a:tc>
                  <a:txBody>
                    <a:bodyPr/>
                    <a:lstStyle/>
                    <a:p>
                      <a:pPr algn="l" fontAlgn="b"/>
                      <a:r>
                        <a:rPr lang="da-DK" sz="1100" b="0" u="none" strike="noStrike">
                          <a:effectLst/>
                        </a:rPr>
                        <a:t>4,5000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6,70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8,34</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895739626"/>
                  </a:ext>
                </a:extLst>
              </a:tr>
              <a:tr h="185231">
                <a:tc>
                  <a:txBody>
                    <a:bodyPr/>
                    <a:lstStyle/>
                    <a:p>
                      <a:pPr algn="l" fontAlgn="b"/>
                      <a:r>
                        <a:rPr lang="da-DK" sz="1100" b="0" u="none" strike="noStrike">
                          <a:effectLst/>
                        </a:rPr>
                        <a:t>4,7500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8,34</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10,00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88106072"/>
                  </a:ext>
                </a:extLst>
              </a:tr>
              <a:tr h="185231">
                <a:tc>
                  <a:txBody>
                    <a:bodyPr/>
                    <a:lstStyle/>
                    <a:p>
                      <a:pPr algn="l" fontAlgn="b"/>
                      <a:r>
                        <a:rPr lang="da-DK" sz="1100" b="0" u="none" strike="noStrike">
                          <a:effectLst/>
                        </a:rPr>
                        <a:t>5,2500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10,00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11,67</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67102254"/>
                  </a:ext>
                </a:extLst>
              </a:tr>
              <a:tr h="185231">
                <a:tc>
                  <a:txBody>
                    <a:bodyPr/>
                    <a:lstStyle/>
                    <a:p>
                      <a:pPr algn="l" fontAlgn="b"/>
                      <a:r>
                        <a:rPr lang="da-DK" sz="1100" b="0" u="none" strike="noStrike">
                          <a:effectLst/>
                        </a:rPr>
                        <a:t>5,5000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11,67</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13,33</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85679251"/>
                  </a:ext>
                </a:extLst>
              </a:tr>
              <a:tr h="185231">
                <a:tc>
                  <a:txBody>
                    <a:bodyPr/>
                    <a:lstStyle/>
                    <a:p>
                      <a:pPr algn="l" fontAlgn="b"/>
                      <a:r>
                        <a:rPr lang="da-DK" sz="1100" b="0" u="none" strike="noStrike">
                          <a:effectLst/>
                        </a:rPr>
                        <a:t>5,7500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13,33</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15,00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99166556"/>
                  </a:ext>
                </a:extLst>
              </a:tr>
              <a:tr h="185231">
                <a:tc>
                  <a:txBody>
                    <a:bodyPr/>
                    <a:lstStyle/>
                    <a:p>
                      <a:pPr algn="l" fontAlgn="b"/>
                      <a:r>
                        <a:rPr lang="da-DK" sz="1100" b="0" u="none" strike="noStrike">
                          <a:effectLst/>
                        </a:rPr>
                        <a:t>6,0000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15,00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da-DK" sz="1100" b="0" u="none" strike="noStrike">
                          <a:effectLst/>
                        </a:rPr>
                        <a:t>25,00</a:t>
                      </a:r>
                      <a:endParaRPr lang="da-DK" sz="11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594371002"/>
                  </a:ext>
                </a:extLst>
              </a:tr>
              <a:tr h="194493">
                <a:tc>
                  <a:txBody>
                    <a:bodyPr/>
                    <a:lstStyle/>
                    <a:p>
                      <a:pPr algn="l" fontAlgn="b"/>
                      <a:r>
                        <a:rPr lang="da-DK" sz="1100" b="0" u="none" strike="noStrike">
                          <a:effectLst/>
                        </a:rPr>
                        <a:t>7,0000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a:effectLst/>
                        </a:rPr>
                        <a:t>25,00</a:t>
                      </a:r>
                      <a:endParaRPr lang="da-DK"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da-DK" sz="1100" b="0" u="none" strike="noStrike" dirty="0">
                          <a:effectLst/>
                        </a:rPr>
                        <a:t> </a:t>
                      </a:r>
                      <a:endParaRPr lang="da-DK" sz="11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3089006"/>
                  </a:ext>
                </a:extLst>
              </a:tr>
            </a:tbl>
          </a:graphicData>
        </a:graphic>
      </p:graphicFrame>
      <p:graphicFrame>
        <p:nvGraphicFramePr>
          <p:cNvPr id="15" name="Tabel 14"/>
          <p:cNvGraphicFramePr>
            <a:graphicFrameLocks noGrp="1"/>
          </p:cNvGraphicFramePr>
          <p:nvPr>
            <p:extLst>
              <p:ext uri="{D42A27DB-BD31-4B8C-83A1-F6EECF244321}">
                <p14:modId xmlns:p14="http://schemas.microsoft.com/office/powerpoint/2010/main" val="75685200"/>
              </p:ext>
            </p:extLst>
          </p:nvPr>
        </p:nvGraphicFramePr>
        <p:xfrm>
          <a:off x="3283324" y="2894475"/>
          <a:ext cx="5618635" cy="1973580"/>
        </p:xfrm>
        <a:graphic>
          <a:graphicData uri="http://schemas.openxmlformats.org/drawingml/2006/table">
            <a:tbl>
              <a:tblPr firstRow="1" bandRow="1">
                <a:tableStyleId>{5C22544A-7EE6-4342-B048-85BDC9FD1C3A}</a:tableStyleId>
              </a:tblPr>
              <a:tblGrid>
                <a:gridCol w="510785">
                  <a:extLst>
                    <a:ext uri="{9D8B030D-6E8A-4147-A177-3AD203B41FA5}">
                      <a16:colId xmlns:a16="http://schemas.microsoft.com/office/drawing/2014/main" val="4271650171"/>
                    </a:ext>
                  </a:extLst>
                </a:gridCol>
                <a:gridCol w="510785">
                  <a:extLst>
                    <a:ext uri="{9D8B030D-6E8A-4147-A177-3AD203B41FA5}">
                      <a16:colId xmlns:a16="http://schemas.microsoft.com/office/drawing/2014/main" val="3792698168"/>
                    </a:ext>
                  </a:extLst>
                </a:gridCol>
                <a:gridCol w="510785">
                  <a:extLst>
                    <a:ext uri="{9D8B030D-6E8A-4147-A177-3AD203B41FA5}">
                      <a16:colId xmlns:a16="http://schemas.microsoft.com/office/drawing/2014/main" val="2896774827"/>
                    </a:ext>
                  </a:extLst>
                </a:gridCol>
                <a:gridCol w="510785">
                  <a:extLst>
                    <a:ext uri="{9D8B030D-6E8A-4147-A177-3AD203B41FA5}">
                      <a16:colId xmlns:a16="http://schemas.microsoft.com/office/drawing/2014/main" val="1990025951"/>
                    </a:ext>
                  </a:extLst>
                </a:gridCol>
                <a:gridCol w="510785">
                  <a:extLst>
                    <a:ext uri="{9D8B030D-6E8A-4147-A177-3AD203B41FA5}">
                      <a16:colId xmlns:a16="http://schemas.microsoft.com/office/drawing/2014/main" val="3963762280"/>
                    </a:ext>
                  </a:extLst>
                </a:gridCol>
                <a:gridCol w="510785">
                  <a:extLst>
                    <a:ext uri="{9D8B030D-6E8A-4147-A177-3AD203B41FA5}">
                      <a16:colId xmlns:a16="http://schemas.microsoft.com/office/drawing/2014/main" val="2311233247"/>
                    </a:ext>
                  </a:extLst>
                </a:gridCol>
                <a:gridCol w="510785">
                  <a:extLst>
                    <a:ext uri="{9D8B030D-6E8A-4147-A177-3AD203B41FA5}">
                      <a16:colId xmlns:a16="http://schemas.microsoft.com/office/drawing/2014/main" val="2265854428"/>
                    </a:ext>
                  </a:extLst>
                </a:gridCol>
                <a:gridCol w="510785">
                  <a:extLst>
                    <a:ext uri="{9D8B030D-6E8A-4147-A177-3AD203B41FA5}">
                      <a16:colId xmlns:a16="http://schemas.microsoft.com/office/drawing/2014/main" val="1347000840"/>
                    </a:ext>
                  </a:extLst>
                </a:gridCol>
                <a:gridCol w="510785">
                  <a:extLst>
                    <a:ext uri="{9D8B030D-6E8A-4147-A177-3AD203B41FA5}">
                      <a16:colId xmlns:a16="http://schemas.microsoft.com/office/drawing/2014/main" val="972413626"/>
                    </a:ext>
                  </a:extLst>
                </a:gridCol>
                <a:gridCol w="510785">
                  <a:extLst>
                    <a:ext uri="{9D8B030D-6E8A-4147-A177-3AD203B41FA5}">
                      <a16:colId xmlns:a16="http://schemas.microsoft.com/office/drawing/2014/main" val="2593880689"/>
                    </a:ext>
                  </a:extLst>
                </a:gridCol>
                <a:gridCol w="510785">
                  <a:extLst>
                    <a:ext uri="{9D8B030D-6E8A-4147-A177-3AD203B41FA5}">
                      <a16:colId xmlns:a16="http://schemas.microsoft.com/office/drawing/2014/main" val="2731676383"/>
                    </a:ext>
                  </a:extLst>
                </a:gridCol>
              </a:tblGrid>
              <a:tr h="274320">
                <a:tc gridSpan="11">
                  <a:txBody>
                    <a:bodyPr/>
                    <a:lstStyle/>
                    <a:p>
                      <a:r>
                        <a:rPr lang="fo-FO" sz="1400" dirty="0" err="1" smtClean="0">
                          <a:solidFill>
                            <a:schemeClr val="tx2"/>
                          </a:solidFill>
                        </a:rPr>
                        <a:t>Afkast</a:t>
                      </a:r>
                      <a:r>
                        <a:rPr lang="fo-FO" sz="1400" dirty="0" smtClean="0">
                          <a:solidFill>
                            <a:schemeClr val="tx2"/>
                          </a:solidFill>
                        </a:rPr>
                        <a:t>-/</a:t>
                      </a:r>
                      <a:r>
                        <a:rPr lang="fo-FO" sz="1400" dirty="0" err="1" smtClean="0">
                          <a:solidFill>
                            <a:schemeClr val="tx2"/>
                          </a:solidFill>
                        </a:rPr>
                        <a:t>risikoprofil</a:t>
                      </a:r>
                      <a:endParaRPr lang="da-DK" sz="1400" dirty="0">
                        <a:solidFill>
                          <a:schemeClr val="tx2"/>
                        </a:solidFill>
                      </a:endParaRPr>
                    </a:p>
                  </a:txBody>
                  <a:tcPr marL="68580" marR="68580" marT="34290" marB="34290"/>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1345888540"/>
                  </a:ext>
                </a:extLst>
              </a:tr>
              <a:tr h="273795">
                <a:tc>
                  <a:txBody>
                    <a:bodyPr/>
                    <a:lstStyle/>
                    <a:p>
                      <a:endParaRPr lang="da-DK" sz="1400" dirty="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extLst>
                  <a:ext uri="{0D108BD9-81ED-4DB2-BD59-A6C34878D82A}">
                    <a16:rowId xmlns:a16="http://schemas.microsoft.com/office/drawing/2014/main" val="496877082"/>
                  </a:ext>
                </a:extLst>
              </a:tr>
              <a:tr h="274320">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dirty="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extLst>
                  <a:ext uri="{0D108BD9-81ED-4DB2-BD59-A6C34878D82A}">
                    <a16:rowId xmlns:a16="http://schemas.microsoft.com/office/drawing/2014/main" val="4279675053"/>
                  </a:ext>
                </a:extLst>
              </a:tr>
              <a:tr h="274320">
                <a:tc>
                  <a:txBody>
                    <a:bodyPr/>
                    <a:lstStyle/>
                    <a:p>
                      <a:r>
                        <a:rPr lang="fo-FO" sz="1400" dirty="0" smtClean="0"/>
                        <a:t>1</a:t>
                      </a:r>
                      <a:endParaRPr lang="da-DK" sz="1400" dirty="0"/>
                    </a:p>
                  </a:txBody>
                  <a:tcPr marL="68580" marR="68580" marT="34290" marB="34290"/>
                </a:tc>
                <a:tc>
                  <a:txBody>
                    <a:bodyPr/>
                    <a:lstStyle/>
                    <a:p>
                      <a:r>
                        <a:rPr lang="fo-FO" sz="1400" dirty="0" smtClean="0"/>
                        <a:t>2</a:t>
                      </a:r>
                      <a:endParaRPr lang="da-DK" sz="1400" dirty="0"/>
                    </a:p>
                  </a:txBody>
                  <a:tcPr marL="68580" marR="68580" marT="34290" marB="34290"/>
                </a:tc>
                <a:tc gridSpan="3">
                  <a:txBody>
                    <a:bodyPr/>
                    <a:lstStyle/>
                    <a:p>
                      <a:r>
                        <a:rPr lang="fo-FO" sz="1400" dirty="0" smtClean="0"/>
                        <a:t>3</a:t>
                      </a:r>
                      <a:endParaRPr lang="da-DK" sz="1400" dirty="0"/>
                    </a:p>
                  </a:txBody>
                  <a:tcPr marL="68580" marR="68580" marT="34290" marB="34290">
                    <a:solidFill>
                      <a:schemeClr val="bg1">
                        <a:lumMod val="65000"/>
                      </a:schemeClr>
                    </a:solidFill>
                  </a:tcPr>
                </a:tc>
                <a:tc hMerge="1">
                  <a:txBody>
                    <a:bodyPr/>
                    <a:lstStyle/>
                    <a:p>
                      <a:endParaRPr lang="da-DK" dirty="0"/>
                    </a:p>
                  </a:txBody>
                  <a:tcPr/>
                </a:tc>
                <a:tc hMerge="1">
                  <a:txBody>
                    <a:bodyPr/>
                    <a:lstStyle/>
                    <a:p>
                      <a:endParaRPr lang="da-DK" dirty="0"/>
                    </a:p>
                  </a:txBody>
                  <a:tcPr/>
                </a:tc>
                <a:tc gridSpan="2">
                  <a:txBody>
                    <a:bodyPr/>
                    <a:lstStyle/>
                    <a:p>
                      <a:r>
                        <a:rPr lang="fo-FO" sz="1400" dirty="0" smtClean="0"/>
                        <a:t>4</a:t>
                      </a:r>
                      <a:endParaRPr lang="da-DK" sz="1400" dirty="0"/>
                    </a:p>
                  </a:txBody>
                  <a:tcPr marL="68580" marR="68580" marT="34290" marB="34290"/>
                </a:tc>
                <a:tc hMerge="1">
                  <a:txBody>
                    <a:bodyPr/>
                    <a:lstStyle/>
                    <a:p>
                      <a:endParaRPr lang="da-DK" dirty="0"/>
                    </a:p>
                  </a:txBody>
                  <a:tcPr/>
                </a:tc>
                <a:tc gridSpan="2">
                  <a:txBody>
                    <a:bodyPr/>
                    <a:lstStyle/>
                    <a:p>
                      <a:r>
                        <a:rPr lang="fo-FO" sz="1400" dirty="0" smtClean="0"/>
                        <a:t>5</a:t>
                      </a:r>
                      <a:endParaRPr lang="da-DK" sz="1400" dirty="0"/>
                    </a:p>
                  </a:txBody>
                  <a:tcPr marL="68580" marR="68580" marT="34290" marB="34290"/>
                </a:tc>
                <a:tc hMerge="1">
                  <a:txBody>
                    <a:bodyPr/>
                    <a:lstStyle/>
                    <a:p>
                      <a:endParaRPr lang="da-DK" dirty="0"/>
                    </a:p>
                  </a:txBody>
                  <a:tcPr/>
                </a:tc>
                <a:tc>
                  <a:txBody>
                    <a:bodyPr/>
                    <a:lstStyle/>
                    <a:p>
                      <a:r>
                        <a:rPr lang="fo-FO" sz="1400" dirty="0" smtClean="0"/>
                        <a:t>6</a:t>
                      </a:r>
                      <a:endParaRPr lang="da-DK" sz="1400" dirty="0"/>
                    </a:p>
                  </a:txBody>
                  <a:tcPr marL="68580" marR="68580" marT="34290" marB="34290"/>
                </a:tc>
                <a:tc>
                  <a:txBody>
                    <a:bodyPr/>
                    <a:lstStyle/>
                    <a:p>
                      <a:r>
                        <a:rPr lang="fo-FO" sz="1400" dirty="0" smtClean="0"/>
                        <a:t>7</a:t>
                      </a:r>
                      <a:endParaRPr lang="da-DK" sz="1400" dirty="0"/>
                    </a:p>
                  </a:txBody>
                  <a:tcPr marL="68580" marR="68580" marT="34290" marB="34290"/>
                </a:tc>
                <a:extLst>
                  <a:ext uri="{0D108BD9-81ED-4DB2-BD59-A6C34878D82A}">
                    <a16:rowId xmlns:a16="http://schemas.microsoft.com/office/drawing/2014/main" val="3328016247"/>
                  </a:ext>
                </a:extLst>
              </a:tr>
              <a:tr h="274320">
                <a:tc>
                  <a:txBody>
                    <a:bodyPr/>
                    <a:lstStyle/>
                    <a:p>
                      <a:endParaRPr lang="da-DK" sz="1400" dirty="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tc>
                  <a:txBody>
                    <a:bodyPr/>
                    <a:lstStyle/>
                    <a:p>
                      <a:endParaRPr lang="da-DK" sz="1400"/>
                    </a:p>
                  </a:txBody>
                  <a:tcPr marL="68580" marR="68580" marT="34290" marB="34290"/>
                </a:tc>
                <a:extLst>
                  <a:ext uri="{0D108BD9-81ED-4DB2-BD59-A6C34878D82A}">
                    <a16:rowId xmlns:a16="http://schemas.microsoft.com/office/drawing/2014/main" val="541751955"/>
                  </a:ext>
                </a:extLst>
              </a:tr>
              <a:tr h="274320">
                <a:tc gridSpan="6">
                  <a:txBody>
                    <a:bodyPr/>
                    <a:lstStyle/>
                    <a:p>
                      <a:r>
                        <a:rPr lang="fo-FO" sz="1400" dirty="0" err="1" smtClean="0"/>
                        <a:t>Lav</a:t>
                      </a:r>
                      <a:r>
                        <a:rPr lang="fo-FO" sz="1400" dirty="0" smtClean="0"/>
                        <a:t> </a:t>
                      </a:r>
                      <a:r>
                        <a:rPr lang="fo-FO" sz="1400" dirty="0" err="1" smtClean="0"/>
                        <a:t>risiko</a:t>
                      </a:r>
                      <a:endParaRPr lang="da-DK" sz="1400" dirty="0"/>
                    </a:p>
                  </a:txBody>
                  <a:tcPr marL="68580" marR="68580" marT="34290" marB="3429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dirty="0"/>
                    </a:p>
                  </a:txBody>
                  <a:tcPr/>
                </a:tc>
                <a:tc gridSpan="5">
                  <a:txBody>
                    <a:bodyPr/>
                    <a:lstStyle/>
                    <a:p>
                      <a:pPr algn="r"/>
                      <a:r>
                        <a:rPr lang="fo-FO" sz="1400" dirty="0" err="1" smtClean="0"/>
                        <a:t>Høj</a:t>
                      </a:r>
                      <a:r>
                        <a:rPr lang="fo-FO" sz="1400" dirty="0" smtClean="0"/>
                        <a:t> </a:t>
                      </a:r>
                      <a:r>
                        <a:rPr lang="fo-FO" sz="1400" dirty="0" err="1" smtClean="0"/>
                        <a:t>risiko</a:t>
                      </a:r>
                      <a:endParaRPr lang="da-DK" sz="1400" dirty="0"/>
                    </a:p>
                  </a:txBody>
                  <a:tcPr marL="68580" marR="68580" marT="34290" marB="3429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1667749899"/>
                  </a:ext>
                </a:extLst>
              </a:tr>
              <a:tr h="274320">
                <a:tc gridSpan="6">
                  <a:txBody>
                    <a:bodyPr/>
                    <a:lstStyle/>
                    <a:p>
                      <a:r>
                        <a:rPr lang="fo-FO" sz="1400" dirty="0" err="1" smtClean="0"/>
                        <a:t>Typisk</a:t>
                      </a:r>
                      <a:r>
                        <a:rPr lang="fo-FO" sz="1400" dirty="0" smtClean="0"/>
                        <a:t> </a:t>
                      </a:r>
                      <a:r>
                        <a:rPr lang="fo-FO" sz="1400" dirty="0" err="1" smtClean="0"/>
                        <a:t>lavt</a:t>
                      </a:r>
                      <a:r>
                        <a:rPr lang="fo-FO" sz="1400" dirty="0" smtClean="0"/>
                        <a:t> </a:t>
                      </a:r>
                      <a:r>
                        <a:rPr lang="fo-FO" sz="1400" dirty="0" err="1" smtClean="0"/>
                        <a:t>afkast</a:t>
                      </a:r>
                      <a:endParaRPr lang="da-DK" sz="1400" dirty="0"/>
                    </a:p>
                  </a:txBody>
                  <a:tcPr marL="68580" marR="68580" marT="34290" marB="3429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dirty="0"/>
                    </a:p>
                  </a:txBody>
                  <a:tcPr/>
                </a:tc>
                <a:tc gridSpan="5">
                  <a:txBody>
                    <a:bodyPr/>
                    <a:lstStyle/>
                    <a:p>
                      <a:pPr algn="r"/>
                      <a:r>
                        <a:rPr lang="fo-FO" sz="1400" dirty="0" err="1" smtClean="0"/>
                        <a:t>Typisk</a:t>
                      </a:r>
                      <a:r>
                        <a:rPr lang="fo-FO" sz="1400" dirty="0" smtClean="0"/>
                        <a:t> </a:t>
                      </a:r>
                      <a:r>
                        <a:rPr lang="fo-FO" sz="1400" dirty="0" err="1" smtClean="0"/>
                        <a:t>højt</a:t>
                      </a:r>
                      <a:r>
                        <a:rPr lang="fo-FO" sz="1400" dirty="0" smtClean="0"/>
                        <a:t> </a:t>
                      </a:r>
                      <a:r>
                        <a:rPr lang="fo-FO" sz="1400" dirty="0" err="1" smtClean="0"/>
                        <a:t>afkast</a:t>
                      </a:r>
                      <a:endParaRPr lang="da-DK" sz="1400" dirty="0"/>
                    </a:p>
                  </a:txBody>
                  <a:tcPr marL="68580" marR="68580" marT="34290" marB="3429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1037335282"/>
                  </a:ext>
                </a:extLst>
              </a:tr>
            </a:tbl>
          </a:graphicData>
        </a:graphic>
      </p:graphicFrame>
      <p:cxnSp>
        <p:nvCxnSpPr>
          <p:cNvPr id="17" name="Lige pilforbindelse 16"/>
          <p:cNvCxnSpPr/>
          <p:nvPr/>
        </p:nvCxnSpPr>
        <p:spPr>
          <a:xfrm>
            <a:off x="3509682" y="4124886"/>
            <a:ext cx="5177118" cy="1613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Lige pilforbindelse 18"/>
          <p:cNvCxnSpPr/>
          <p:nvPr/>
        </p:nvCxnSpPr>
        <p:spPr>
          <a:xfrm>
            <a:off x="5074920" y="3390676"/>
            <a:ext cx="0" cy="3639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5031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Standardafvigelse</a:t>
            </a:r>
            <a:endParaRPr lang="da-DK" dirty="0"/>
          </a:p>
        </p:txBody>
      </p:sp>
      <p:sp>
        <p:nvSpPr>
          <p:cNvPr id="3" name="Date Placeholder 2"/>
          <p:cNvSpPr>
            <a:spLocks noGrp="1"/>
          </p:cNvSpPr>
          <p:nvPr>
            <p:ph type="dt" sz="half" idx="10"/>
          </p:nvPr>
        </p:nvSpPr>
        <p:spPr/>
        <p:txBody>
          <a:bodyPr/>
          <a:lstStyle/>
          <a:p>
            <a:fld id="{F4A473D2-0095-46FC-82CB-820C8F760751}"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pic>
        <p:nvPicPr>
          <p:cNvPr id="5" name="Picture 4"/>
          <p:cNvPicPr>
            <a:picLocks noChangeAspect="1"/>
          </p:cNvPicPr>
          <p:nvPr/>
        </p:nvPicPr>
        <p:blipFill>
          <a:blip r:embed="rId3"/>
          <a:stretch>
            <a:fillRect/>
          </a:stretch>
        </p:blipFill>
        <p:spPr>
          <a:xfrm>
            <a:off x="838985" y="1147665"/>
            <a:ext cx="6777873" cy="2736178"/>
          </a:xfrm>
          <a:prstGeom prst="rect">
            <a:avLst/>
          </a:prstGeom>
        </p:spPr>
      </p:pic>
      <p:pic>
        <p:nvPicPr>
          <p:cNvPr id="6" name="Picture 5"/>
          <p:cNvPicPr>
            <a:picLocks noChangeAspect="1"/>
          </p:cNvPicPr>
          <p:nvPr/>
        </p:nvPicPr>
        <p:blipFill>
          <a:blip r:embed="rId4"/>
          <a:stretch>
            <a:fillRect/>
          </a:stretch>
        </p:blipFill>
        <p:spPr>
          <a:xfrm>
            <a:off x="238285" y="3993888"/>
            <a:ext cx="8451690" cy="2095827"/>
          </a:xfrm>
          <a:prstGeom prst="rect">
            <a:avLst/>
          </a:prstGeom>
        </p:spPr>
      </p:pic>
    </p:spTree>
    <p:extLst>
      <p:ext uri="{BB962C8B-B14F-4D97-AF65-F5344CB8AC3E}">
        <p14:creationId xmlns:p14="http://schemas.microsoft.com/office/powerpoint/2010/main" val="2736748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Eksempel på § 101 note</a:t>
            </a:r>
            <a:endParaRPr lang="da-DK" dirty="0"/>
          </a:p>
        </p:txBody>
      </p:sp>
      <p:sp>
        <p:nvSpPr>
          <p:cNvPr id="3" name="Date Placeholder 2"/>
          <p:cNvSpPr>
            <a:spLocks noGrp="1"/>
          </p:cNvSpPr>
          <p:nvPr>
            <p:ph type="dt" sz="half" idx="10"/>
          </p:nvPr>
        </p:nvSpPr>
        <p:spPr/>
        <p:txBody>
          <a:bodyPr/>
          <a:lstStyle/>
          <a:p>
            <a:fld id="{F4A473D2-0095-46FC-82CB-820C8F760751}"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pic>
        <p:nvPicPr>
          <p:cNvPr id="6" name="Picture 5"/>
          <p:cNvPicPr>
            <a:picLocks noChangeAspect="1"/>
          </p:cNvPicPr>
          <p:nvPr/>
        </p:nvPicPr>
        <p:blipFill>
          <a:blip r:embed="rId3"/>
          <a:stretch>
            <a:fillRect/>
          </a:stretch>
        </p:blipFill>
        <p:spPr>
          <a:xfrm>
            <a:off x="1395168" y="1062000"/>
            <a:ext cx="5058320" cy="5150263"/>
          </a:xfrm>
          <a:prstGeom prst="rect">
            <a:avLst/>
          </a:prstGeom>
        </p:spPr>
      </p:pic>
    </p:spTree>
    <p:extLst>
      <p:ext uri="{BB962C8B-B14F-4D97-AF65-F5344CB8AC3E}">
        <p14:creationId xmlns:p14="http://schemas.microsoft.com/office/powerpoint/2010/main" val="2003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FR"/>
          </a:p>
        </p:txBody>
      </p:sp>
      <p:sp>
        <p:nvSpPr>
          <p:cNvPr id="3" name="Text Placeholder 2"/>
          <p:cNvSpPr>
            <a:spLocks noGrp="1"/>
          </p:cNvSpPr>
          <p:nvPr>
            <p:ph type="body" sz="quarter" idx="11"/>
          </p:nvPr>
        </p:nvSpPr>
        <p:spPr/>
        <p:txBody>
          <a:bodyPr/>
          <a:lstStyle/>
          <a:p>
            <a:endParaRPr lang="fr-F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96157"/>
            <a:ext cx="9144000" cy="6465688"/>
          </a:xfrm>
          <a:prstGeom prst="rect">
            <a:avLst/>
          </a:prstGeom>
        </p:spPr>
      </p:pic>
      <p:sp>
        <p:nvSpPr>
          <p:cNvPr id="7" name="Rectangle 6"/>
          <p:cNvSpPr/>
          <p:nvPr/>
        </p:nvSpPr>
        <p:spPr>
          <a:xfrm>
            <a:off x="508081" y="842869"/>
            <a:ext cx="3940770" cy="2955578"/>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1568" tIns="61568" rIns="61568" bIns="61568" rtlCol="0" anchor="ctr"/>
          <a:lstStyle/>
          <a:p>
            <a:pPr algn="ctr"/>
            <a:endParaRPr lang="fr-FR" sz="855" b="1" dirty="0"/>
          </a:p>
        </p:txBody>
      </p:sp>
      <p:sp>
        <p:nvSpPr>
          <p:cNvPr id="8" name="Right Triangle 7"/>
          <p:cNvSpPr/>
          <p:nvPr/>
        </p:nvSpPr>
        <p:spPr>
          <a:xfrm flipV="1">
            <a:off x="511039" y="3798447"/>
            <a:ext cx="3940770" cy="677320"/>
          </a:xfrm>
          <a:prstGeom prst="rtTriangle">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1568" tIns="61568" rIns="61568" bIns="61568" rtlCol="0" anchor="ctr"/>
          <a:lstStyle/>
          <a:p>
            <a:pPr algn="ctr"/>
            <a:endParaRPr lang="fr-FR" sz="855" b="1" dirty="0"/>
          </a:p>
        </p:txBody>
      </p:sp>
      <p:sp>
        <p:nvSpPr>
          <p:cNvPr id="11" name="Text Placeholder 1"/>
          <p:cNvSpPr txBox="1">
            <a:spLocks/>
          </p:cNvSpPr>
          <p:nvPr/>
        </p:nvSpPr>
        <p:spPr bwMode="gray">
          <a:xfrm>
            <a:off x="884697" y="1419302"/>
            <a:ext cx="3355439" cy="239533"/>
          </a:xfrm>
          <a:prstGeom prst="rect">
            <a:avLst/>
          </a:prstGeom>
        </p:spPr>
        <p:txBody>
          <a:bodyPr vert="horz" wrap="none" lIns="0" tIns="0" rIns="0" bIns="0" rtlCol="0" anchor="ctr" anchorCtr="0">
            <a:noAutofit/>
          </a:bodyPr>
          <a:lstStyle>
            <a:lvl1pPr marL="0" indent="0" algn="l" defTabSz="1043056" rtl="0" eaLnBrk="1" latinLnBrk="0" hangingPunct="1">
              <a:spcBef>
                <a:spcPts val="0"/>
              </a:spcBef>
              <a:spcAft>
                <a:spcPts val="500"/>
              </a:spcAft>
              <a:buFont typeface="Arial" pitchFamily="34" charset="0"/>
              <a:buNone/>
              <a:defRPr lang="en-US" sz="1400" b="1" kern="1200" dirty="0" smtClean="0">
                <a:solidFill>
                  <a:srgbClr val="404040"/>
                </a:solidFill>
                <a:latin typeface="+mj-lt"/>
                <a:ea typeface="+mn-ea"/>
                <a:cs typeface="Arial" charset="0"/>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1197" dirty="0">
                <a:sym typeface="Arial" panose="020B0604020202020204" pitchFamily="34" charset="0"/>
              </a:rPr>
              <a:t>Agenda point </a:t>
            </a:r>
            <a:r>
              <a:rPr lang="en-US" sz="1197" dirty="0" smtClean="0">
                <a:sym typeface="Arial" panose="020B0604020202020204" pitchFamily="34" charset="0"/>
              </a:rPr>
              <a:t>1</a:t>
            </a:r>
            <a:endParaRPr lang="en-US" sz="1197" dirty="0">
              <a:sym typeface="Arial" panose="020B0604020202020204" pitchFamily="34" charset="0"/>
            </a:endParaRPr>
          </a:p>
        </p:txBody>
      </p:sp>
      <p:sp>
        <p:nvSpPr>
          <p:cNvPr id="12" name="Text Placeholder 2"/>
          <p:cNvSpPr txBox="1">
            <a:spLocks/>
          </p:cNvSpPr>
          <p:nvPr/>
        </p:nvSpPr>
        <p:spPr bwMode="gray">
          <a:xfrm>
            <a:off x="884697" y="1678527"/>
            <a:ext cx="3355439" cy="667881"/>
          </a:xfrm>
          <a:prstGeom prst="rect">
            <a:avLst/>
          </a:prstGeom>
        </p:spPr>
        <p:txBody>
          <a:bodyPr vert="horz" lIns="0" tIns="0" rIns="0" bIns="0" rtlCol="0" anchor="t" anchorCtr="0">
            <a:noAutofit/>
          </a:bodyPr>
          <a:lstStyle>
            <a:lvl1pPr marL="0" indent="0" algn="l" defTabSz="1043056" rtl="0" eaLnBrk="1" latinLnBrk="0" hangingPunct="1">
              <a:lnSpc>
                <a:spcPct val="90000"/>
              </a:lnSpc>
              <a:spcBef>
                <a:spcPts val="0"/>
              </a:spcBef>
              <a:spcAft>
                <a:spcPts val="0"/>
              </a:spcAft>
              <a:buFont typeface="Arial" pitchFamily="34" charset="0"/>
              <a:buNone/>
              <a:defRPr lang="en-GB" sz="3000" b="1" kern="1200" dirty="0" smtClean="0">
                <a:solidFill>
                  <a:srgbClr val="404040"/>
                </a:solidFill>
                <a:latin typeface="+mn-lt"/>
                <a:ea typeface="+mn-ea"/>
                <a:cs typeface="Arial" charset="0"/>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en-GB" sz="2052" dirty="0">
              <a:latin typeface="+mj-lt"/>
              <a:ea typeface="+mj-ea"/>
              <a:cs typeface="+mj-cs"/>
              <a:sym typeface="Arial" panose="020B0604020202020204" pitchFamily="34" charset="0"/>
            </a:endParaRPr>
          </a:p>
          <a:p>
            <a:r>
              <a:rPr lang="da-DK" sz="2400" dirty="0"/>
              <a:t>Et lille forord</a:t>
            </a:r>
          </a:p>
        </p:txBody>
      </p:sp>
    </p:spTree>
    <p:extLst>
      <p:ext uri="{BB962C8B-B14F-4D97-AF65-F5344CB8AC3E}">
        <p14:creationId xmlns:p14="http://schemas.microsoft.com/office/powerpoint/2010/main" val="3669924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o-FO" dirty="0" smtClean="0"/>
              <a:t>N7 - </a:t>
            </a:r>
            <a:r>
              <a:rPr lang="fo-FO" b="1" dirty="0">
                <a:solidFill>
                  <a:srgbClr val="0070C0"/>
                </a:solidFill>
              </a:rPr>
              <a:t>(NYT</a:t>
            </a:r>
            <a:r>
              <a:rPr lang="fo-FO" b="1" dirty="0" smtClean="0">
                <a:solidFill>
                  <a:srgbClr val="0070C0"/>
                </a:solidFill>
              </a:rPr>
              <a:t>)</a:t>
            </a:r>
            <a:endParaRPr lang="da-DK" dirty="0"/>
          </a:p>
        </p:txBody>
      </p:sp>
      <p:sp>
        <p:nvSpPr>
          <p:cNvPr id="3" name="Pladsholder til indhold 2"/>
          <p:cNvSpPr>
            <a:spLocks noGrp="1"/>
          </p:cNvSpPr>
          <p:nvPr>
            <p:ph idx="1"/>
          </p:nvPr>
        </p:nvSpPr>
        <p:spPr>
          <a:xfrm>
            <a:off x="273377" y="1425598"/>
            <a:ext cx="8531257" cy="4698977"/>
          </a:xfrm>
        </p:spPr>
        <p:txBody>
          <a:bodyPr/>
          <a:lstStyle/>
          <a:p>
            <a:endParaRPr lang="fo-FO" dirty="0" smtClean="0"/>
          </a:p>
          <a:p>
            <a:r>
              <a:rPr lang="fo-FO" sz="1950" dirty="0" err="1"/>
              <a:t>Forrentning</a:t>
            </a:r>
            <a:r>
              <a:rPr lang="fo-FO" sz="1950" dirty="0"/>
              <a:t> </a:t>
            </a:r>
            <a:r>
              <a:rPr lang="fo-FO" sz="1950" dirty="0" err="1"/>
              <a:t>af</a:t>
            </a:r>
            <a:r>
              <a:rPr lang="fo-FO" sz="1950" dirty="0"/>
              <a:t> </a:t>
            </a:r>
            <a:r>
              <a:rPr lang="fo-FO" sz="1950" dirty="0" err="1"/>
              <a:t>overskudskapital</a:t>
            </a:r>
            <a:r>
              <a:rPr lang="fo-FO" sz="1950" dirty="0"/>
              <a:t>, </a:t>
            </a:r>
            <a:r>
              <a:rPr lang="fo-FO" sz="1950" dirty="0" err="1"/>
              <a:t>der</a:t>
            </a:r>
            <a:r>
              <a:rPr lang="fo-FO" sz="1950" dirty="0"/>
              <a:t> </a:t>
            </a:r>
            <a:r>
              <a:rPr lang="fo-FO" sz="1950" dirty="0" err="1"/>
              <a:t>tildeles</a:t>
            </a:r>
            <a:r>
              <a:rPr lang="fo-FO" sz="1950" dirty="0"/>
              <a:t> </a:t>
            </a:r>
            <a:r>
              <a:rPr lang="fo-FO" sz="1950" dirty="0" err="1"/>
              <a:t>afkast</a:t>
            </a:r>
            <a:r>
              <a:rPr lang="fo-FO" sz="1950" dirty="0"/>
              <a:t> </a:t>
            </a:r>
            <a:r>
              <a:rPr lang="fo-FO" sz="1950" dirty="0" err="1"/>
              <a:t>som</a:t>
            </a:r>
            <a:r>
              <a:rPr lang="fo-FO" sz="1950" dirty="0"/>
              <a:t> </a:t>
            </a:r>
            <a:r>
              <a:rPr lang="fo-FO" sz="1950" dirty="0" err="1"/>
              <a:t>egenkapital</a:t>
            </a:r>
            <a:endParaRPr lang="fo-FO" sz="1950" b="1" dirty="0"/>
          </a:p>
          <a:p>
            <a:r>
              <a:rPr lang="fo-FO" sz="1500" dirty="0" err="1"/>
              <a:t>Forrentning</a:t>
            </a:r>
            <a:r>
              <a:rPr lang="fo-FO" sz="1500" dirty="0"/>
              <a:t> </a:t>
            </a:r>
            <a:r>
              <a:rPr lang="fo-FO" sz="1500" dirty="0" err="1"/>
              <a:t>af</a:t>
            </a:r>
            <a:r>
              <a:rPr lang="fo-FO" sz="1500" dirty="0"/>
              <a:t> </a:t>
            </a:r>
            <a:r>
              <a:rPr lang="fo-FO" sz="1500" dirty="0" err="1"/>
              <a:t>overskudskapital</a:t>
            </a:r>
            <a:r>
              <a:rPr lang="fo-FO" sz="1500" dirty="0"/>
              <a:t>, </a:t>
            </a:r>
            <a:r>
              <a:rPr lang="fo-FO" sz="1500" dirty="0" err="1"/>
              <a:t>der</a:t>
            </a:r>
            <a:r>
              <a:rPr lang="fo-FO" sz="1500" dirty="0"/>
              <a:t> </a:t>
            </a:r>
            <a:r>
              <a:rPr lang="fo-FO" sz="1500" dirty="0" err="1"/>
              <a:t>tildeles</a:t>
            </a:r>
            <a:r>
              <a:rPr lang="fo-FO" sz="1500" dirty="0"/>
              <a:t> </a:t>
            </a:r>
            <a:r>
              <a:rPr lang="fo-FO" sz="1500" dirty="0" err="1"/>
              <a:t>afkast</a:t>
            </a:r>
            <a:r>
              <a:rPr lang="fo-FO" sz="1500" dirty="0"/>
              <a:t> </a:t>
            </a:r>
            <a:r>
              <a:rPr lang="fo-FO" sz="1500" dirty="0" err="1"/>
              <a:t>som</a:t>
            </a:r>
            <a:r>
              <a:rPr lang="fo-FO" sz="1500" dirty="0"/>
              <a:t> </a:t>
            </a:r>
            <a:r>
              <a:rPr lang="fo-FO" sz="1500" dirty="0" err="1"/>
              <a:t>egenkapital</a:t>
            </a:r>
            <a:r>
              <a:rPr lang="fo-FO" sz="1500" dirty="0"/>
              <a:t> </a:t>
            </a:r>
            <a:r>
              <a:rPr lang="fo-FO" sz="1500" dirty="0" err="1"/>
              <a:t>beregnes</a:t>
            </a:r>
            <a:r>
              <a:rPr lang="fo-FO" sz="1500" dirty="0"/>
              <a:t> </a:t>
            </a:r>
            <a:r>
              <a:rPr lang="fo-FO" sz="1500" dirty="0" err="1"/>
              <a:t>analogt</a:t>
            </a:r>
            <a:r>
              <a:rPr lang="fo-FO" sz="1500" dirty="0"/>
              <a:t> til </a:t>
            </a:r>
            <a:r>
              <a:rPr lang="fo-FO" sz="1500" dirty="0" err="1"/>
              <a:t>beregningen</a:t>
            </a:r>
            <a:r>
              <a:rPr lang="fo-FO" sz="1500" dirty="0"/>
              <a:t> </a:t>
            </a:r>
            <a:r>
              <a:rPr lang="fo-FO" sz="1500" dirty="0" err="1"/>
              <a:t>af</a:t>
            </a:r>
            <a:r>
              <a:rPr lang="fo-FO" sz="1500" dirty="0"/>
              <a:t> </a:t>
            </a:r>
            <a:r>
              <a:rPr lang="fo-FO" sz="1500" dirty="0" err="1"/>
              <a:t>egenkapitalforrentningen</a:t>
            </a:r>
            <a:r>
              <a:rPr lang="fo-FO" sz="1500" dirty="0"/>
              <a:t>.</a:t>
            </a:r>
          </a:p>
          <a:p>
            <a:endParaRPr lang="fo-FO" sz="1500" dirty="0"/>
          </a:p>
          <a:p>
            <a:pPr indent="0">
              <a:buNone/>
            </a:pPr>
            <a:r>
              <a:rPr lang="fo-FO" sz="1500" dirty="0" err="1"/>
              <a:t>De</a:t>
            </a:r>
            <a:r>
              <a:rPr lang="fo-FO" sz="1500" dirty="0"/>
              <a:t> </a:t>
            </a:r>
            <a:r>
              <a:rPr lang="fo-FO" sz="1500" dirty="0" err="1"/>
              <a:t>størrelser</a:t>
            </a:r>
            <a:r>
              <a:rPr lang="fo-FO" sz="1500" dirty="0"/>
              <a:t>, </a:t>
            </a:r>
            <a:r>
              <a:rPr lang="fo-FO" sz="1500" dirty="0" err="1"/>
              <a:t>der</a:t>
            </a:r>
            <a:r>
              <a:rPr lang="fo-FO" sz="1500" dirty="0"/>
              <a:t> </a:t>
            </a:r>
            <a:r>
              <a:rPr lang="fo-FO" sz="1500" dirty="0" err="1"/>
              <a:t>indgår</a:t>
            </a:r>
            <a:r>
              <a:rPr lang="fo-FO" sz="1500" dirty="0"/>
              <a:t> i </a:t>
            </a:r>
            <a:r>
              <a:rPr lang="fo-FO" sz="1500" dirty="0" err="1"/>
              <a:t>formlen</a:t>
            </a:r>
            <a:r>
              <a:rPr lang="fo-FO" sz="1500" dirty="0"/>
              <a:t>, er </a:t>
            </a:r>
            <a:r>
              <a:rPr lang="fo-FO" sz="1500" dirty="0" err="1"/>
              <a:t>defineret</a:t>
            </a:r>
            <a:r>
              <a:rPr lang="fo-FO" sz="1500" dirty="0"/>
              <a:t> </a:t>
            </a:r>
            <a:r>
              <a:rPr lang="fo-FO" sz="1500" dirty="0" err="1"/>
              <a:t>som</a:t>
            </a:r>
            <a:r>
              <a:rPr lang="fo-FO" sz="1500" dirty="0"/>
              <a:t> </a:t>
            </a:r>
            <a:r>
              <a:rPr lang="fo-FO" sz="1500" dirty="0" err="1"/>
              <a:t>følger</a:t>
            </a:r>
            <a:r>
              <a:rPr lang="fo-FO" sz="1500" dirty="0"/>
              <a:t>:</a:t>
            </a:r>
          </a:p>
          <a:p>
            <a:endParaRPr lang="fo-FO" sz="1500" dirty="0"/>
          </a:p>
          <a:p>
            <a:r>
              <a:rPr lang="fo-FO" sz="1500" b="1" dirty="0"/>
              <a:t>EK</a:t>
            </a:r>
            <a:r>
              <a:rPr lang="fo-FO" sz="1500" dirty="0"/>
              <a:t> 	– </a:t>
            </a:r>
            <a:r>
              <a:rPr lang="fo-FO" sz="1500" dirty="0" err="1"/>
              <a:t>egenkapital</a:t>
            </a:r>
            <a:r>
              <a:rPr lang="fo-FO" sz="1500" dirty="0"/>
              <a:t> </a:t>
            </a:r>
            <a:r>
              <a:rPr lang="fo-FO" sz="1500" dirty="0" err="1"/>
              <a:t>svarende</a:t>
            </a:r>
            <a:r>
              <a:rPr lang="fo-FO" sz="1500" dirty="0"/>
              <a:t> til </a:t>
            </a:r>
            <a:r>
              <a:rPr lang="fo-FO" sz="1500" dirty="0" err="1"/>
              <a:t>passivpost</a:t>
            </a:r>
            <a:r>
              <a:rPr lang="fo-FO" sz="1500" dirty="0"/>
              <a:t> I, </a:t>
            </a:r>
            <a:r>
              <a:rPr lang="fo-FO" sz="1500" dirty="0" err="1"/>
              <a:t>jf</a:t>
            </a:r>
            <a:r>
              <a:rPr lang="fo-FO" sz="1500" dirty="0"/>
              <a:t>. </a:t>
            </a:r>
            <a:r>
              <a:rPr lang="fo-FO" sz="1500" dirty="0" err="1"/>
              <a:t>bilag</a:t>
            </a:r>
            <a:r>
              <a:rPr lang="fo-FO" sz="1500" dirty="0"/>
              <a:t> 2.</a:t>
            </a:r>
          </a:p>
          <a:p>
            <a:r>
              <a:rPr lang="fo-FO" sz="1500" b="1" dirty="0"/>
              <a:t>K </a:t>
            </a:r>
            <a:r>
              <a:rPr lang="fo-FO" sz="1500" dirty="0"/>
              <a:t>	– </a:t>
            </a:r>
            <a:r>
              <a:rPr lang="fo-FO" sz="1500" dirty="0" smtClean="0"/>
              <a:t>kapitalforhøjelse </a:t>
            </a:r>
            <a:r>
              <a:rPr lang="fo-FO" sz="1500" dirty="0"/>
              <a:t>og –nedsættelse.</a:t>
            </a:r>
          </a:p>
          <a:p>
            <a:r>
              <a:rPr lang="fo-FO" sz="1500" b="1" dirty="0"/>
              <a:t>U</a:t>
            </a:r>
            <a:r>
              <a:rPr lang="fo-FO" sz="1500" dirty="0"/>
              <a:t> 	– </a:t>
            </a:r>
            <a:r>
              <a:rPr lang="fo-FO" sz="1500" dirty="0" err="1"/>
              <a:t>Udlodning</a:t>
            </a:r>
            <a:r>
              <a:rPr lang="fo-FO" sz="1500" dirty="0"/>
              <a:t> til </a:t>
            </a:r>
            <a:r>
              <a:rPr lang="fo-FO" sz="1500" dirty="0" err="1"/>
              <a:t>ejere</a:t>
            </a:r>
            <a:r>
              <a:rPr lang="fo-FO" sz="1500" dirty="0"/>
              <a:t>.</a:t>
            </a:r>
          </a:p>
          <a:p>
            <a:r>
              <a:rPr lang="fo-FO" sz="1500" b="1" dirty="0"/>
              <a:t>D </a:t>
            </a:r>
            <a:r>
              <a:rPr lang="fo-FO" sz="1500" dirty="0"/>
              <a:t>	– </a:t>
            </a:r>
            <a:r>
              <a:rPr lang="fo-FO" sz="1500" dirty="0" err="1"/>
              <a:t>kapitalforhøjelsen</a:t>
            </a:r>
            <a:r>
              <a:rPr lang="fo-FO" sz="1500" dirty="0"/>
              <a:t> </a:t>
            </a:r>
            <a:r>
              <a:rPr lang="fo-FO" sz="1500" dirty="0" err="1"/>
              <a:t>eller</a:t>
            </a:r>
            <a:r>
              <a:rPr lang="fo-FO" sz="1500" dirty="0"/>
              <a:t> – </a:t>
            </a:r>
            <a:r>
              <a:rPr lang="fo-FO" sz="1500" dirty="0" err="1"/>
              <a:t>nedsættelsen</a:t>
            </a:r>
            <a:r>
              <a:rPr lang="fo-FO" sz="1500" dirty="0"/>
              <a:t> </a:t>
            </a:r>
            <a:r>
              <a:rPr lang="fo-FO" sz="1500" dirty="0" err="1"/>
              <a:t>finder</a:t>
            </a:r>
            <a:r>
              <a:rPr lang="fo-FO" sz="1500" dirty="0"/>
              <a:t> </a:t>
            </a:r>
            <a:r>
              <a:rPr lang="fo-FO" sz="1500" dirty="0" err="1"/>
              <a:t>sted</a:t>
            </a:r>
            <a:endParaRPr lang="fo-FO" sz="1500" dirty="0"/>
          </a:p>
          <a:p>
            <a:r>
              <a:rPr lang="fo-FO" sz="1500" b="1" dirty="0"/>
              <a:t>k </a:t>
            </a:r>
            <a:r>
              <a:rPr lang="fo-FO" sz="1500" dirty="0"/>
              <a:t>	– </a:t>
            </a:r>
            <a:r>
              <a:rPr lang="fo-FO" sz="1500" dirty="0" err="1"/>
              <a:t>antal</a:t>
            </a:r>
            <a:r>
              <a:rPr lang="fo-FO" sz="1500" dirty="0"/>
              <a:t> </a:t>
            </a:r>
            <a:r>
              <a:rPr lang="fo-FO" sz="1500" dirty="0" err="1"/>
              <a:t>dage</a:t>
            </a:r>
            <a:r>
              <a:rPr lang="fo-FO" sz="1500" dirty="0"/>
              <a:t> </a:t>
            </a:r>
            <a:r>
              <a:rPr lang="fo-FO" sz="1500" dirty="0" err="1"/>
              <a:t>efter</a:t>
            </a:r>
            <a:r>
              <a:rPr lang="fo-FO" sz="1500" dirty="0"/>
              <a:t> </a:t>
            </a:r>
            <a:r>
              <a:rPr lang="fo-FO" sz="1500" dirty="0" err="1"/>
              <a:t>årets</a:t>
            </a:r>
            <a:r>
              <a:rPr lang="fo-FO" sz="1500" dirty="0"/>
              <a:t> </a:t>
            </a:r>
            <a:r>
              <a:rPr lang="fo-FO" sz="1500" dirty="0" err="1"/>
              <a:t>begyndelse</a:t>
            </a:r>
            <a:r>
              <a:rPr lang="fo-FO" sz="1500" dirty="0"/>
              <a:t>, </a:t>
            </a:r>
            <a:r>
              <a:rPr lang="fo-FO" sz="1500" dirty="0" err="1"/>
              <a:t>hvor</a:t>
            </a:r>
            <a:r>
              <a:rPr lang="fo-FO" sz="1500" dirty="0"/>
              <a:t> </a:t>
            </a:r>
            <a:r>
              <a:rPr lang="fo-FO" sz="1500" dirty="0" err="1"/>
              <a:t>den</a:t>
            </a:r>
            <a:r>
              <a:rPr lang="fo-FO" sz="1500" dirty="0"/>
              <a:t> </a:t>
            </a:r>
            <a:r>
              <a:rPr lang="fo-FO" sz="1500" dirty="0" err="1"/>
              <a:t>betydende</a:t>
            </a:r>
            <a:r>
              <a:rPr lang="fo-FO" sz="1500" dirty="0"/>
              <a:t> </a:t>
            </a:r>
            <a:r>
              <a:rPr lang="fo-FO" sz="1500" dirty="0" err="1"/>
              <a:t>ind</a:t>
            </a:r>
            <a:r>
              <a:rPr lang="fo-FO" sz="1500" dirty="0"/>
              <a:t>- </a:t>
            </a:r>
            <a:r>
              <a:rPr lang="fo-FO" sz="1500" dirty="0" err="1"/>
              <a:t>eller</a:t>
            </a:r>
            <a:r>
              <a:rPr lang="fo-FO" sz="1500" dirty="0"/>
              <a:t> </a:t>
            </a:r>
            <a:r>
              <a:rPr lang="fo-FO" sz="1500" dirty="0" err="1"/>
              <a:t>udbetaling</a:t>
            </a:r>
            <a:r>
              <a:rPr lang="fo-FO" sz="1500" dirty="0"/>
              <a:t> </a:t>
            </a:r>
            <a:r>
              <a:rPr lang="fo-FO" sz="1500" dirty="0" err="1"/>
              <a:t>finder</a:t>
            </a:r>
            <a:r>
              <a:rPr lang="fo-FO" sz="1500" dirty="0"/>
              <a:t> </a:t>
            </a:r>
            <a:r>
              <a:rPr lang="fo-FO" sz="1500" dirty="0" err="1"/>
              <a:t>sted</a:t>
            </a:r>
            <a:endParaRPr lang="da-DK" sz="1500" dirty="0"/>
          </a:p>
        </p:txBody>
      </p:sp>
    </p:spTree>
    <p:extLst>
      <p:ext uri="{BB962C8B-B14F-4D97-AF65-F5344CB8AC3E}">
        <p14:creationId xmlns:p14="http://schemas.microsoft.com/office/powerpoint/2010/main" val="2405646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Eksempel på N7 (og grundlaget)</a:t>
            </a:r>
            <a:endParaRPr lang="da-DK" dirty="0"/>
          </a:p>
        </p:txBody>
      </p:sp>
      <p:sp>
        <p:nvSpPr>
          <p:cNvPr id="3" name="Date Placeholder 2"/>
          <p:cNvSpPr>
            <a:spLocks noGrp="1"/>
          </p:cNvSpPr>
          <p:nvPr>
            <p:ph type="dt" sz="half" idx="10"/>
          </p:nvPr>
        </p:nvSpPr>
        <p:spPr/>
        <p:txBody>
          <a:bodyPr/>
          <a:lstStyle/>
          <a:p>
            <a:fld id="{F4A473D2-0095-46FC-82CB-820C8F760751}" type="datetime1">
              <a:rPr lang="da-DK" smtClean="0"/>
              <a:t>20-09-2017</a:t>
            </a:fld>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pic>
        <p:nvPicPr>
          <p:cNvPr id="5" name="Picture 4"/>
          <p:cNvPicPr>
            <a:picLocks noChangeAspect="1"/>
          </p:cNvPicPr>
          <p:nvPr/>
        </p:nvPicPr>
        <p:blipFill>
          <a:blip r:embed="rId3"/>
          <a:stretch>
            <a:fillRect/>
          </a:stretch>
        </p:blipFill>
        <p:spPr>
          <a:xfrm>
            <a:off x="238716" y="1292481"/>
            <a:ext cx="8451259" cy="2052781"/>
          </a:xfrm>
          <a:prstGeom prst="rect">
            <a:avLst/>
          </a:prstGeom>
        </p:spPr>
      </p:pic>
      <p:pic>
        <p:nvPicPr>
          <p:cNvPr id="6" name="Picture 5"/>
          <p:cNvPicPr>
            <a:picLocks noChangeAspect="1"/>
          </p:cNvPicPr>
          <p:nvPr/>
        </p:nvPicPr>
        <p:blipFill>
          <a:blip r:embed="rId4"/>
          <a:stretch>
            <a:fillRect/>
          </a:stretch>
        </p:blipFill>
        <p:spPr>
          <a:xfrm>
            <a:off x="238716" y="3345262"/>
            <a:ext cx="6146704" cy="2863408"/>
          </a:xfrm>
          <a:prstGeom prst="rect">
            <a:avLst/>
          </a:prstGeom>
        </p:spPr>
      </p:pic>
    </p:spTree>
    <p:extLst>
      <p:ext uri="{BB962C8B-B14F-4D97-AF65-F5344CB8AC3E}">
        <p14:creationId xmlns:p14="http://schemas.microsoft.com/office/powerpoint/2010/main" val="356567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Udvalgte spørgsmål og bemærkninger i høringsprocessen</a:t>
            </a:r>
            <a:endParaRPr lang="da-DK" dirty="0"/>
          </a:p>
        </p:txBody>
      </p:sp>
      <p:sp>
        <p:nvSpPr>
          <p:cNvPr id="3" name="Content Placeholder 2"/>
          <p:cNvSpPr>
            <a:spLocks noGrp="1"/>
          </p:cNvSpPr>
          <p:nvPr>
            <p:ph idx="1"/>
          </p:nvPr>
        </p:nvSpPr>
        <p:spPr/>
        <p:txBody>
          <a:bodyPr/>
          <a:lstStyle/>
          <a:p>
            <a:r>
              <a:rPr lang="da-DK" dirty="0"/>
              <a:t> </a:t>
            </a:r>
            <a:r>
              <a:rPr lang="da-DK" b="1" dirty="0" smtClean="0"/>
              <a:t>§ </a:t>
            </a:r>
            <a:r>
              <a:rPr lang="da-DK" b="1" dirty="0"/>
              <a:t>11</a:t>
            </a:r>
            <a:r>
              <a:rPr lang="da-DK" dirty="0"/>
              <a:t>: Nyt begrebet ”Overskudskapital”, hvordan skal det forstås, og er det nødvendigt?</a:t>
            </a:r>
          </a:p>
          <a:p>
            <a:r>
              <a:rPr lang="da-DK" dirty="0"/>
              <a:t> </a:t>
            </a:r>
            <a:r>
              <a:rPr lang="da-DK" b="1" dirty="0" smtClean="0"/>
              <a:t>§ </a:t>
            </a:r>
            <a:r>
              <a:rPr lang="da-DK" b="1" dirty="0"/>
              <a:t>18, stk. 2</a:t>
            </a:r>
            <a:r>
              <a:rPr lang="da-DK" dirty="0"/>
              <a:t>: Der henvises til post 10, skal vær 12.</a:t>
            </a:r>
          </a:p>
          <a:p>
            <a:r>
              <a:rPr lang="da-DK" dirty="0"/>
              <a:t> </a:t>
            </a:r>
            <a:r>
              <a:rPr lang="da-DK" b="1" dirty="0" smtClean="0"/>
              <a:t>§ </a:t>
            </a:r>
            <a:r>
              <a:rPr lang="da-DK" b="1" dirty="0"/>
              <a:t>21 a</a:t>
            </a:r>
            <a:r>
              <a:rPr lang="da-DK" dirty="0"/>
              <a:t>: Nyt begreb ”Risikomargen”, findes der en vejledning eller anerkendt opgørelsesmetode?</a:t>
            </a:r>
          </a:p>
          <a:p>
            <a:r>
              <a:rPr lang="da-DK" dirty="0"/>
              <a:t> </a:t>
            </a:r>
            <a:r>
              <a:rPr lang="da-DK" b="1" dirty="0" smtClean="0"/>
              <a:t>§ </a:t>
            </a:r>
            <a:r>
              <a:rPr lang="da-DK" b="1" dirty="0"/>
              <a:t>30</a:t>
            </a:r>
            <a:r>
              <a:rPr lang="da-DK" dirty="0"/>
              <a:t>: § 30 om bonus udgår. Nogle selskaber udbetaler store beløb som bonus, hvordan skal bonus klassificeres i h.t. den nye bekendtgørelse?</a:t>
            </a:r>
          </a:p>
          <a:p>
            <a:r>
              <a:rPr lang="da-DK" dirty="0"/>
              <a:t> </a:t>
            </a:r>
            <a:r>
              <a:rPr lang="da-DK" b="1" dirty="0" smtClean="0"/>
              <a:t>§ </a:t>
            </a:r>
            <a:r>
              <a:rPr lang="da-DK" b="1" dirty="0"/>
              <a:t>35, stk. 4 og § 37, stk. 4</a:t>
            </a:r>
            <a:r>
              <a:rPr lang="da-DK" dirty="0"/>
              <a:t>: Hvordan finder man frem til den del af risikomargen, der kan henføres til henholdsvis præmiehensættelse og erstatningshensættelse?</a:t>
            </a:r>
          </a:p>
          <a:p>
            <a:r>
              <a:rPr lang="da-DK" dirty="0"/>
              <a:t> </a:t>
            </a:r>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6510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Udvalgte spørgsmål og bemærkninger i høringsprocessen</a:t>
            </a:r>
            <a:endParaRPr lang="da-DK" dirty="0"/>
          </a:p>
        </p:txBody>
      </p:sp>
      <p:sp>
        <p:nvSpPr>
          <p:cNvPr id="3" name="Content Placeholder 2"/>
          <p:cNvSpPr>
            <a:spLocks noGrp="1"/>
          </p:cNvSpPr>
          <p:nvPr>
            <p:ph idx="1"/>
          </p:nvPr>
        </p:nvSpPr>
        <p:spPr/>
        <p:txBody>
          <a:bodyPr/>
          <a:lstStyle/>
          <a:p>
            <a:r>
              <a:rPr lang="da-DK" dirty="0"/>
              <a:t> </a:t>
            </a:r>
            <a:r>
              <a:rPr lang="da-DK" b="1" dirty="0" smtClean="0"/>
              <a:t>§ </a:t>
            </a:r>
            <a:r>
              <a:rPr lang="da-DK" b="1" dirty="0"/>
              <a:t>65 b</a:t>
            </a:r>
            <a:r>
              <a:rPr lang="da-DK" dirty="0"/>
              <a:t>: Ny bestemmelse: anvende dansk </a:t>
            </a:r>
            <a:r>
              <a:rPr lang="da-DK" dirty="0" smtClean="0"/>
              <a:t>levetids-</a:t>
            </a:r>
            <a:r>
              <a:rPr lang="da-DK" dirty="0" err="1" smtClean="0"/>
              <a:t>benchmark</a:t>
            </a:r>
            <a:r>
              <a:rPr lang="da-DK" dirty="0"/>
              <a:t>, reguleret i forhold til færøsk levealder. Findes der beregninger/vejledning til denne bestemmelse?</a:t>
            </a:r>
          </a:p>
          <a:p>
            <a:r>
              <a:rPr lang="da-DK" dirty="0"/>
              <a:t> </a:t>
            </a:r>
            <a:r>
              <a:rPr lang="da-DK" b="1" dirty="0" smtClean="0"/>
              <a:t>§ </a:t>
            </a:r>
            <a:r>
              <a:rPr lang="da-DK" b="1" dirty="0"/>
              <a:t>111</a:t>
            </a:r>
            <a:r>
              <a:rPr lang="da-DK" dirty="0"/>
              <a:t>: Forkert henvisning til § 105, stk.5?</a:t>
            </a:r>
          </a:p>
          <a:p>
            <a:r>
              <a:rPr lang="da-DK" dirty="0"/>
              <a:t> </a:t>
            </a:r>
            <a:r>
              <a:rPr lang="da-DK" b="1" dirty="0" smtClean="0"/>
              <a:t>§ </a:t>
            </a:r>
            <a:r>
              <a:rPr lang="da-DK" b="1" dirty="0"/>
              <a:t>147, stk. 1</a:t>
            </a:r>
            <a:r>
              <a:rPr lang="da-DK" dirty="0"/>
              <a:t>: </a:t>
            </a:r>
            <a:r>
              <a:rPr lang="da-DK" dirty="0" err="1"/>
              <a:t>Oveveje</a:t>
            </a:r>
            <a:r>
              <a:rPr lang="da-DK" dirty="0"/>
              <a:t> at tillade, at selskaberne kan tage dele af bekendtgørelsen i brug ved aflæggelse af årsrapporten 2017, der tænkes især på visse af noterne?</a:t>
            </a:r>
          </a:p>
          <a:p>
            <a:r>
              <a:rPr lang="da-DK" dirty="0"/>
              <a:t> </a:t>
            </a:r>
            <a:r>
              <a:rPr lang="da-DK" b="1" dirty="0" smtClean="0"/>
              <a:t>§ </a:t>
            </a:r>
            <a:r>
              <a:rPr lang="da-DK" b="1" dirty="0"/>
              <a:t>147</a:t>
            </a:r>
            <a:r>
              <a:rPr lang="da-DK" dirty="0"/>
              <a:t>: Bør vi bibeholde en undtagelsesbestemmelse, svarende til i § 147, stk. 2 i den danske bekendtgørelse?</a:t>
            </a:r>
          </a:p>
          <a:p>
            <a:r>
              <a:rPr lang="da-DK" dirty="0"/>
              <a:t> </a:t>
            </a:r>
            <a:r>
              <a:rPr lang="da-DK" b="1" dirty="0" smtClean="0"/>
              <a:t>Bilag </a:t>
            </a:r>
            <a:r>
              <a:rPr lang="da-DK" b="1" dirty="0"/>
              <a:t>1, nr. 42</a:t>
            </a:r>
            <a:r>
              <a:rPr lang="da-DK" dirty="0"/>
              <a:t>: Overveje en ændring af nr. 42 vedr. ”udnyttelse af optioner” set i relation til § 101 a?</a:t>
            </a:r>
          </a:p>
          <a:p>
            <a:r>
              <a:rPr lang="da-DK" dirty="0"/>
              <a:t> </a:t>
            </a:r>
            <a:r>
              <a:rPr lang="da-DK" b="1" dirty="0" smtClean="0"/>
              <a:t>Bilag </a:t>
            </a:r>
            <a:r>
              <a:rPr lang="da-DK" b="1" dirty="0"/>
              <a:t>13</a:t>
            </a:r>
            <a:r>
              <a:rPr lang="da-DK" dirty="0"/>
              <a:t>: forkert overskrift.</a:t>
            </a:r>
          </a:p>
          <a:p>
            <a:r>
              <a:rPr lang="da-DK" dirty="0"/>
              <a:t> </a:t>
            </a:r>
          </a:p>
          <a:p>
            <a:endParaRPr lang="da-DK" dirty="0"/>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4083179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Agenda point </a:t>
            </a:r>
            <a:r>
              <a:rPr lang="en-GB" dirty="0">
                <a:latin typeface="Arial" panose="020B0604020202020204" pitchFamily="34" charset="0"/>
              </a:rPr>
              <a:t>4</a:t>
            </a:r>
          </a:p>
        </p:txBody>
      </p:sp>
      <p:sp>
        <p:nvSpPr>
          <p:cNvPr id="3" name="Text Placeholder 2"/>
          <p:cNvSpPr>
            <a:spLocks noGrp="1"/>
          </p:cNvSpPr>
          <p:nvPr>
            <p:ph type="body" sz="quarter" idx="11"/>
          </p:nvPr>
        </p:nvSpPr>
        <p:spPr/>
        <p:txBody>
          <a:bodyPr vert="horz" lIns="0" tIns="0" rIns="0" bIns="0" rtlCol="0" anchor="t" anchorCtr="0">
            <a:noAutofit/>
          </a:bodyPr>
          <a:lstStyle/>
          <a:p>
            <a:endParaRPr lang="en-GB" sz="2052" dirty="0">
              <a:latin typeface="+mj-lt"/>
              <a:ea typeface="+mj-ea"/>
              <a:cs typeface="+mj-cs"/>
            </a:endParaRPr>
          </a:p>
          <a:p>
            <a:r>
              <a:rPr lang="da-DK" sz="2052" dirty="0">
                <a:latin typeface="+mj-lt"/>
                <a:ea typeface="+mj-ea"/>
                <a:cs typeface="+mj-cs"/>
              </a:rPr>
              <a:t>Ny bekendtgørelse om anmeldelse af teknisk grundlag</a:t>
            </a:r>
            <a:endParaRPr lang="en-GB" sz="2052" dirty="0">
              <a:latin typeface="+mj-lt"/>
              <a:ea typeface="+mj-ea"/>
              <a:cs typeface="+mj-cs"/>
            </a:endParaRPr>
          </a:p>
        </p:txBody>
      </p:sp>
    </p:spTree>
    <p:extLst>
      <p:ext uri="{BB962C8B-B14F-4D97-AF65-F5344CB8AC3E}">
        <p14:creationId xmlns:p14="http://schemas.microsoft.com/office/powerpoint/2010/main" val="4287293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89"/>
            <a:ext cx="8232775" cy="860400"/>
          </a:xfrm>
        </p:spPr>
        <p:txBody>
          <a:bodyPr/>
          <a:lstStyle/>
          <a:p>
            <a:r>
              <a:rPr lang="da-DK" dirty="0" smtClean="0"/>
              <a:t>Hvordan hænger bekendtgørelserne sammen?</a:t>
            </a:r>
            <a:endParaRPr lang="da-DK"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da-DK" dirty="0"/>
          </a:p>
          <a:p>
            <a:pPr marL="0" indent="0">
              <a:buNone/>
            </a:pPr>
            <a:endParaRPr lang="da-DK" dirty="0" smtClean="0"/>
          </a:p>
          <a:p>
            <a:pPr marL="0" indent="0">
              <a:buNone/>
            </a:pPr>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
        <p:nvSpPr>
          <p:cNvPr id="5" name="Rectangle 4"/>
          <p:cNvSpPr/>
          <p:nvPr/>
        </p:nvSpPr>
        <p:spPr>
          <a:xfrm>
            <a:off x="4096137" y="1968662"/>
            <a:ext cx="1166648" cy="2522483"/>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Faktisk basiskapital (EK+/-)</a:t>
            </a:r>
            <a:endParaRPr lang="da-DK" sz="1200" b="1" dirty="0">
              <a:solidFill>
                <a:schemeClr val="bg2"/>
              </a:solidFill>
            </a:endParaRPr>
          </a:p>
        </p:txBody>
      </p:sp>
      <p:sp>
        <p:nvSpPr>
          <p:cNvPr id="9" name="Rectangle 8"/>
          <p:cNvSpPr/>
          <p:nvPr/>
        </p:nvSpPr>
        <p:spPr>
          <a:xfrm>
            <a:off x="6683152" y="2182778"/>
            <a:ext cx="1166648" cy="2308367"/>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Regnskabs-regler </a:t>
            </a:r>
          </a:p>
          <a:p>
            <a:pPr algn="ctr"/>
            <a:r>
              <a:rPr lang="da-DK" sz="1200" i="1" dirty="0">
                <a:solidFill>
                  <a:schemeClr val="bg2"/>
                </a:solidFill>
              </a:rPr>
              <a:t>(</a:t>
            </a:r>
            <a:r>
              <a:rPr lang="da-DK" sz="1200" i="1" dirty="0" smtClean="0">
                <a:solidFill>
                  <a:schemeClr val="bg2"/>
                </a:solidFill>
              </a:rPr>
              <a:t>FO-LFV kapitel 13)</a:t>
            </a:r>
            <a:endParaRPr lang="da-DK" sz="1200" i="1" dirty="0">
              <a:solidFill>
                <a:schemeClr val="bg2"/>
              </a:solidFill>
            </a:endParaRPr>
          </a:p>
          <a:p>
            <a:pPr algn="ctr"/>
            <a:endParaRPr lang="da-DK" sz="1200" b="1" dirty="0">
              <a:solidFill>
                <a:schemeClr val="bg2"/>
              </a:solidFill>
            </a:endParaRPr>
          </a:p>
        </p:txBody>
      </p:sp>
      <p:sp>
        <p:nvSpPr>
          <p:cNvPr id="6" name="Rectangle 5"/>
          <p:cNvSpPr/>
          <p:nvPr/>
        </p:nvSpPr>
        <p:spPr>
          <a:xfrm>
            <a:off x="4433110" y="5401578"/>
            <a:ext cx="3179379" cy="627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a:solidFill>
                  <a:schemeClr val="bg2"/>
                </a:solidFill>
              </a:rPr>
              <a:t>Teknisk grundlag </a:t>
            </a:r>
          </a:p>
          <a:p>
            <a:pPr algn="ctr"/>
            <a:r>
              <a:rPr lang="da-DK" sz="1050" i="1" dirty="0">
                <a:solidFill>
                  <a:schemeClr val="bg2"/>
                </a:solidFill>
              </a:rPr>
              <a:t>(</a:t>
            </a:r>
            <a:r>
              <a:rPr lang="da-DK" sz="1050" i="1" dirty="0" smtClean="0">
                <a:solidFill>
                  <a:schemeClr val="bg2"/>
                </a:solidFill>
              </a:rPr>
              <a:t>FO-LFV </a:t>
            </a:r>
            <a:r>
              <a:rPr lang="da-DK" sz="1050" i="1" dirty="0">
                <a:solidFill>
                  <a:schemeClr val="bg2"/>
                </a:solidFill>
              </a:rPr>
              <a:t>§§ 14 og 65)</a:t>
            </a:r>
          </a:p>
        </p:txBody>
      </p:sp>
      <p:cxnSp>
        <p:nvCxnSpPr>
          <p:cNvPr id="10" name="Straight Arrow Connector 9"/>
          <p:cNvCxnSpPr/>
          <p:nvPr/>
        </p:nvCxnSpPr>
        <p:spPr>
          <a:xfrm>
            <a:off x="4532316" y="4704031"/>
            <a:ext cx="294290"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798612" y="4746454"/>
            <a:ext cx="314937"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7389" y="3229903"/>
            <a:ext cx="898447" cy="0"/>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3606" y="2464146"/>
            <a:ext cx="1295721" cy="14004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Tilstrækkelig basiskapital = Solvenskrav</a:t>
            </a:r>
            <a:endParaRPr lang="da-DK" sz="1200" b="1" dirty="0">
              <a:solidFill>
                <a:schemeClr val="bg2"/>
              </a:solidFill>
            </a:endParaRPr>
          </a:p>
        </p:txBody>
      </p:sp>
      <p:sp>
        <p:nvSpPr>
          <p:cNvPr id="25" name="Left Brace 24"/>
          <p:cNvSpPr/>
          <p:nvPr/>
        </p:nvSpPr>
        <p:spPr>
          <a:xfrm rot="16200000">
            <a:off x="2647308" y="3010806"/>
            <a:ext cx="882570" cy="4348386"/>
          </a:xfrm>
          <a:prstGeom prst="leftBrace">
            <a:avLst/>
          </a:prstGeom>
          <a:ln>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a-DK"/>
          </a:p>
        </p:txBody>
      </p:sp>
      <p:sp>
        <p:nvSpPr>
          <p:cNvPr id="26" name="Explosion 1 25"/>
          <p:cNvSpPr/>
          <p:nvPr/>
        </p:nvSpPr>
        <p:spPr>
          <a:xfrm>
            <a:off x="1217791" y="5234145"/>
            <a:ext cx="1943073" cy="866141"/>
          </a:xfrm>
          <a:prstGeom prst="irregularSeal1">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000" dirty="0" smtClean="0">
                <a:solidFill>
                  <a:schemeClr val="tx1"/>
                </a:solidFill>
              </a:rPr>
              <a:t>FO-LFV §§ 81-83 &amp; 92-93</a:t>
            </a:r>
            <a:endParaRPr lang="da-DK" sz="1000" dirty="0">
              <a:solidFill>
                <a:schemeClr val="tx1"/>
              </a:solidFill>
            </a:endParaRPr>
          </a:p>
        </p:txBody>
      </p:sp>
      <p:sp>
        <p:nvSpPr>
          <p:cNvPr id="33" name="Chevron 32"/>
          <p:cNvSpPr/>
          <p:nvPr/>
        </p:nvSpPr>
        <p:spPr>
          <a:xfrm rot="10800000">
            <a:off x="2815629" y="2838492"/>
            <a:ext cx="495268" cy="651751"/>
          </a:xfrm>
          <a:prstGeom prst="chevro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da-DK" sz="1200" dirty="0">
              <a:solidFill>
                <a:schemeClr val="tx1"/>
              </a:solidFill>
            </a:endParaRPr>
          </a:p>
        </p:txBody>
      </p:sp>
    </p:spTree>
    <p:extLst>
      <p:ext uri="{BB962C8B-B14F-4D97-AF65-F5344CB8AC3E}">
        <p14:creationId xmlns:p14="http://schemas.microsoft.com/office/powerpoint/2010/main" val="960092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Mange grunde til en ny anmeldelsesbekendtgørelse</a:t>
            </a:r>
          </a:p>
        </p:txBody>
      </p:sp>
      <p:sp>
        <p:nvSpPr>
          <p:cNvPr id="3" name="Content Placeholder 2"/>
          <p:cNvSpPr>
            <a:spLocks noGrp="1"/>
          </p:cNvSpPr>
          <p:nvPr>
            <p:ph idx="1"/>
          </p:nvPr>
        </p:nvSpPr>
        <p:spPr/>
        <p:txBody>
          <a:bodyPr/>
          <a:lstStyle/>
          <a:p>
            <a:pPr marL="0" indent="0">
              <a:buNone/>
            </a:pPr>
            <a:r>
              <a:rPr lang="da-DK" dirty="0" smtClean="0"/>
              <a:t>Ikke </a:t>
            </a:r>
            <a:r>
              <a:rPr lang="da-DK" dirty="0"/>
              <a:t>er </a:t>
            </a:r>
            <a:r>
              <a:rPr lang="da-DK" dirty="0" err="1"/>
              <a:t>ajourtført</a:t>
            </a:r>
            <a:r>
              <a:rPr lang="da-DK" dirty="0"/>
              <a:t> siden 2008 – der er sket meget i DK regler siden</a:t>
            </a:r>
          </a:p>
          <a:p>
            <a:pPr marL="0" indent="0">
              <a:buNone/>
            </a:pPr>
            <a:r>
              <a:rPr lang="da-DK" dirty="0"/>
              <a:t>Derfor behov for at indføre udviklingen som følge af:</a:t>
            </a:r>
          </a:p>
          <a:p>
            <a:pPr lvl="0"/>
            <a:r>
              <a:rPr lang="da-DK" dirty="0"/>
              <a:t>S II regnskabsbegreber (risikomargen, </a:t>
            </a:r>
            <a:r>
              <a:rPr lang="da-DK" dirty="0" smtClean="0"/>
              <a:t>levetids-forudsætninger</a:t>
            </a:r>
            <a:r>
              <a:rPr lang="da-DK" dirty="0"/>
              <a:t>, diskontering)</a:t>
            </a:r>
          </a:p>
          <a:p>
            <a:pPr lvl="0"/>
            <a:r>
              <a:rPr lang="da-DK" dirty="0"/>
              <a:t>Krav til anmeldelsens indhold</a:t>
            </a:r>
          </a:p>
          <a:p>
            <a:pPr lvl="0"/>
            <a:r>
              <a:rPr lang="da-DK" dirty="0"/>
              <a:t>Indsendelse af sammenskrivninger hvert år (offentligt tilgængeligt)</a:t>
            </a:r>
          </a:p>
          <a:p>
            <a:pPr lvl="0"/>
            <a:r>
              <a:rPr lang="da-DK" dirty="0"/>
              <a:t>Præciseringer</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542523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Udvalgte spørgsmål og bemærkninger i høringsprocessen</a:t>
            </a:r>
            <a:endParaRPr lang="da-DK" dirty="0"/>
          </a:p>
        </p:txBody>
      </p:sp>
      <p:sp>
        <p:nvSpPr>
          <p:cNvPr id="3" name="Content Placeholder 2"/>
          <p:cNvSpPr>
            <a:spLocks noGrp="1"/>
          </p:cNvSpPr>
          <p:nvPr>
            <p:ph idx="1"/>
          </p:nvPr>
        </p:nvSpPr>
        <p:spPr/>
        <p:txBody>
          <a:bodyPr/>
          <a:lstStyle/>
          <a:p>
            <a:r>
              <a:rPr lang="da-DK" dirty="0" smtClean="0"/>
              <a:t>Opsummering bliver dyrt</a:t>
            </a:r>
          </a:p>
          <a:p>
            <a:r>
              <a:rPr lang="da-DK" dirty="0" smtClean="0"/>
              <a:t>Hvorfor er skema krævet</a:t>
            </a:r>
          </a:p>
          <a:p>
            <a:r>
              <a:rPr lang="da-DK" dirty="0" smtClean="0"/>
              <a:t>Hvorfor skal de offentliggøres?</a:t>
            </a:r>
          </a:p>
          <a:p>
            <a:r>
              <a:rPr lang="da-DK" dirty="0" smtClean="0"/>
              <a:t>Hvorfor skal de udleveres?</a:t>
            </a:r>
          </a:p>
          <a:p>
            <a:r>
              <a:rPr lang="da-DK" dirty="0" smtClean="0"/>
              <a:t>Kriterier for ikke at offentliggøre</a:t>
            </a:r>
          </a:p>
          <a:p>
            <a:r>
              <a:rPr lang="da-DK" dirty="0" smtClean="0"/>
              <a:t>Diskonteringsrenten skal kun stå et sted</a:t>
            </a:r>
          </a:p>
          <a:p>
            <a:r>
              <a:rPr lang="da-DK" dirty="0" smtClean="0"/>
              <a:t>Hvorfor </a:t>
            </a:r>
            <a:r>
              <a:rPr lang="da-DK" dirty="0"/>
              <a:t>forventede rente-, omkostnings- eller risikoresultat for de fem kommende </a:t>
            </a:r>
            <a:r>
              <a:rPr lang="da-DK" dirty="0" smtClean="0"/>
              <a:t>år ved anmeldelse af bonus?</a:t>
            </a:r>
          </a:p>
          <a:p>
            <a:r>
              <a:rPr lang="da-DK" dirty="0" smtClean="0"/>
              <a:t>Hvorfor anmeldelse af dødelighed?</a:t>
            </a:r>
          </a:p>
          <a:p>
            <a:r>
              <a:rPr lang="da-DK" dirty="0" smtClean="0"/>
              <a:t>Kvittering for anmeldelse?</a:t>
            </a:r>
          </a:p>
          <a:p>
            <a:endParaRPr lang="da-DK" dirty="0"/>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269775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25548" y="166222"/>
            <a:ext cx="6661252" cy="697126"/>
          </a:xfrm>
        </p:spPr>
        <p:txBody>
          <a:bodyPr/>
          <a:lstStyle/>
          <a:p>
            <a:r>
              <a:rPr lang="fo-FO" dirty="0" err="1" smtClean="0"/>
              <a:t>Hvor</a:t>
            </a:r>
            <a:r>
              <a:rPr lang="fo-FO" dirty="0" smtClean="0"/>
              <a:t> </a:t>
            </a:r>
            <a:r>
              <a:rPr lang="fo-FO" dirty="0" err="1" smtClean="0"/>
              <a:t>stammer</a:t>
            </a:r>
            <a:r>
              <a:rPr lang="fo-FO" dirty="0" smtClean="0"/>
              <a:t> </a:t>
            </a:r>
            <a:r>
              <a:rPr lang="fo-FO" dirty="0" err="1" smtClean="0"/>
              <a:t>reglerne</a:t>
            </a:r>
            <a:r>
              <a:rPr lang="fo-FO" dirty="0" smtClean="0"/>
              <a:t> </a:t>
            </a:r>
            <a:r>
              <a:rPr lang="fo-FO" dirty="0" err="1" smtClean="0"/>
              <a:t>fra</a:t>
            </a:r>
            <a:r>
              <a:rPr lang="fo-FO" dirty="0" smtClean="0"/>
              <a:t> ?</a:t>
            </a:r>
            <a:endParaRPr lang="fo-FO" dirty="0"/>
          </a:p>
        </p:txBody>
      </p:sp>
      <p:sp>
        <p:nvSpPr>
          <p:cNvPr id="3" name="Pladsholder til indhold 2"/>
          <p:cNvSpPr>
            <a:spLocks noGrp="1"/>
          </p:cNvSpPr>
          <p:nvPr>
            <p:ph idx="1"/>
          </p:nvPr>
        </p:nvSpPr>
        <p:spPr>
          <a:xfrm>
            <a:off x="510531" y="960978"/>
            <a:ext cx="8229600" cy="5060311"/>
          </a:xfrm>
        </p:spPr>
        <p:txBody>
          <a:bodyPr/>
          <a:lstStyle/>
          <a:p>
            <a:pPr>
              <a:buNone/>
            </a:pPr>
            <a:endParaRPr lang="fo-FO" dirty="0" smtClean="0"/>
          </a:p>
          <a:p>
            <a:pPr>
              <a:buNone/>
            </a:pPr>
            <a:endParaRPr lang="fo-FO" dirty="0" smtClean="0"/>
          </a:p>
          <a:p>
            <a:pPr>
              <a:buNone/>
            </a:pPr>
            <a:endParaRPr lang="fo-FO" dirty="0" smtClean="0"/>
          </a:p>
          <a:p>
            <a:pPr>
              <a:buNone/>
            </a:pPr>
            <a:endParaRPr lang="fo-FO" dirty="0" smtClean="0"/>
          </a:p>
          <a:p>
            <a:pPr>
              <a:buNone/>
            </a:pPr>
            <a:endParaRPr lang="fo-FO" dirty="0" smtClean="0"/>
          </a:p>
          <a:p>
            <a:pPr>
              <a:buNone/>
            </a:pPr>
            <a:endParaRPr lang="fo-FO" dirty="0"/>
          </a:p>
        </p:txBody>
      </p:sp>
      <p:sp>
        <p:nvSpPr>
          <p:cNvPr id="5" name="Alternativ proces 4"/>
          <p:cNvSpPr/>
          <p:nvPr/>
        </p:nvSpPr>
        <p:spPr>
          <a:xfrm>
            <a:off x="3929430" y="3697050"/>
            <a:ext cx="1397718" cy="229513"/>
          </a:xfrm>
          <a:prstGeom prst="flowChartAlternateProcess">
            <a:avLst/>
          </a:prstGeom>
          <a:gradFill>
            <a:gsLst>
              <a:gs pos="0">
                <a:schemeClr val="accent6">
                  <a:lumMod val="60000"/>
                  <a:lumOff val="40000"/>
                </a:schemeClr>
              </a:gs>
              <a:gs pos="100000">
                <a:schemeClr val="accent6">
                  <a:tint val="50000"/>
                  <a:shade val="100000"/>
                  <a:satMod val="350000"/>
                </a:schemeClr>
              </a:gs>
            </a:gsLst>
          </a:gradFill>
          <a:ln/>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342900" indent="-342900" algn="ctr">
              <a:spcBef>
                <a:spcPct val="20000"/>
              </a:spcBef>
              <a:buClr>
                <a:srgbClr val="990000"/>
              </a:buClr>
              <a:defRPr/>
            </a:pPr>
            <a:r>
              <a:rPr lang="fo-FO" sz="1100" b="1" dirty="0" err="1" smtClean="0">
                <a:solidFill>
                  <a:prstClr val="black"/>
                </a:solidFill>
                <a:latin typeface="Arial" pitchFamily="34" charset="0"/>
                <a:cs typeface="Arial" pitchFamily="34" charset="0"/>
              </a:rPr>
              <a:t>Vinnufelagslógin</a:t>
            </a:r>
            <a:endParaRPr lang="fo-FO" sz="1100" b="1" dirty="0" smtClean="0">
              <a:solidFill>
                <a:prstClr val="black"/>
              </a:solidFill>
              <a:latin typeface="Arial" pitchFamily="34" charset="0"/>
              <a:cs typeface="Arial" pitchFamily="34" charset="0"/>
            </a:endParaRPr>
          </a:p>
        </p:txBody>
      </p:sp>
      <p:sp>
        <p:nvSpPr>
          <p:cNvPr id="8" name="Alternativ proces 7"/>
          <p:cNvSpPr/>
          <p:nvPr/>
        </p:nvSpPr>
        <p:spPr>
          <a:xfrm>
            <a:off x="3595880" y="3983720"/>
            <a:ext cx="2048727" cy="459065"/>
          </a:xfrm>
          <a:prstGeom prst="flowChartAlternateProcess">
            <a:avLst/>
          </a:prstGeom>
          <a:gradFill>
            <a:gsLst>
              <a:gs pos="0">
                <a:schemeClr val="accent6">
                  <a:lumMod val="75000"/>
                </a:schemeClr>
              </a:gs>
              <a:gs pos="100000">
                <a:schemeClr val="accent6">
                  <a:tint val="50000"/>
                  <a:shade val="100000"/>
                  <a:satMod val="350000"/>
                </a:schemeClr>
              </a:gs>
            </a:gsLst>
          </a:gradFill>
          <a:ln/>
          <a:effectLst>
            <a:innerShdw blurRad="114300">
              <a:prstClr val="black"/>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fo-FO" sz="1100" b="1" dirty="0" smtClean="0">
                <a:solidFill>
                  <a:prstClr val="black"/>
                </a:solidFill>
                <a:latin typeface="Arial" pitchFamily="34" charset="0"/>
                <a:cs typeface="Arial" pitchFamily="34" charset="0"/>
              </a:rPr>
              <a:t>Løgtingslóg um tryggingarvirksemi</a:t>
            </a:r>
            <a:endParaRPr lang="fo-FO" sz="1100" dirty="0">
              <a:solidFill>
                <a:prstClr val="black"/>
              </a:solidFill>
              <a:latin typeface="Arial" pitchFamily="34" charset="0"/>
              <a:cs typeface="Arial" pitchFamily="34" charset="0"/>
            </a:endParaRPr>
          </a:p>
        </p:txBody>
      </p:sp>
      <p:sp>
        <p:nvSpPr>
          <p:cNvPr id="10" name="Alternativ proces 9"/>
          <p:cNvSpPr/>
          <p:nvPr/>
        </p:nvSpPr>
        <p:spPr>
          <a:xfrm>
            <a:off x="3595686" y="4953579"/>
            <a:ext cx="958956" cy="310496"/>
          </a:xfrm>
          <a:prstGeom prst="flowChartAlternateProcess">
            <a:avLst/>
          </a:prstGeom>
          <a:solidFill>
            <a:schemeClr val="accent6">
              <a:lumMod val="20000"/>
              <a:lumOff val="80000"/>
            </a:schemeClr>
          </a:solidFill>
          <a:ln/>
          <a:effectLst>
            <a:innerShdw blurRad="63500" dist="50800" dir="27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342900" indent="-342900">
              <a:spcBef>
                <a:spcPct val="20000"/>
              </a:spcBef>
              <a:buClr>
                <a:srgbClr val="990000"/>
              </a:buClr>
              <a:defRPr/>
            </a:pPr>
            <a:r>
              <a:rPr lang="fo-FO" sz="1100" b="1" dirty="0" err="1" smtClean="0">
                <a:solidFill>
                  <a:prstClr val="black"/>
                </a:solidFill>
                <a:latin typeface="Arial" pitchFamily="34" charset="0"/>
                <a:cs typeface="Arial" pitchFamily="34" charset="0"/>
              </a:rPr>
              <a:t>Solvenskg</a:t>
            </a:r>
            <a:r>
              <a:rPr lang="fo-FO" sz="1000" b="1" dirty="0" smtClean="0">
                <a:solidFill>
                  <a:prstClr val="black"/>
                </a:solidFill>
                <a:latin typeface="Arial" pitchFamily="34" charset="0"/>
                <a:cs typeface="Arial" pitchFamily="34" charset="0"/>
              </a:rPr>
              <a:t>.</a:t>
            </a:r>
            <a:endParaRPr lang="fo-FO" sz="1000" b="1" dirty="0">
              <a:solidFill>
                <a:prstClr val="black"/>
              </a:solidFill>
              <a:latin typeface="Arial" pitchFamily="34" charset="0"/>
              <a:cs typeface="Arial" pitchFamily="34" charset="0"/>
            </a:endParaRPr>
          </a:p>
        </p:txBody>
      </p:sp>
      <p:sp>
        <p:nvSpPr>
          <p:cNvPr id="11" name="Alternativ proces 10"/>
          <p:cNvSpPr/>
          <p:nvPr/>
        </p:nvSpPr>
        <p:spPr>
          <a:xfrm>
            <a:off x="3663729" y="4545442"/>
            <a:ext cx="961602" cy="361787"/>
          </a:xfrm>
          <a:prstGeom prst="flowChartAlternateProcess">
            <a:avLst/>
          </a:prstGeom>
          <a:solidFill>
            <a:schemeClr val="accent6">
              <a:lumMod val="20000"/>
              <a:lumOff val="80000"/>
            </a:schemeClr>
          </a:solidFill>
          <a:ln/>
          <a:effectLst>
            <a:innerShdw blurRad="63500" dist="50800" dir="81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ctr">
              <a:spcBef>
                <a:spcPct val="20000"/>
              </a:spcBef>
              <a:buClr>
                <a:srgbClr val="990000"/>
              </a:buClr>
              <a:defRPr/>
            </a:pPr>
            <a:r>
              <a:rPr lang="fo-FO" sz="1100" b="1" dirty="0" err="1" smtClean="0">
                <a:solidFill>
                  <a:prstClr val="black"/>
                </a:solidFill>
                <a:latin typeface="Arial" pitchFamily="34" charset="0"/>
                <a:cs typeface="Arial" pitchFamily="34" charset="0"/>
              </a:rPr>
              <a:t>Leiðslukg</a:t>
            </a:r>
            <a:r>
              <a:rPr lang="fo-FO" sz="1100" b="1" dirty="0" smtClean="0">
                <a:solidFill>
                  <a:prstClr val="black"/>
                </a:solidFill>
                <a:latin typeface="Arial" pitchFamily="34" charset="0"/>
                <a:cs typeface="Arial" pitchFamily="34" charset="0"/>
              </a:rPr>
              <a:t>.</a:t>
            </a:r>
            <a:endParaRPr lang="fo-FO" sz="1000" b="1" dirty="0">
              <a:solidFill>
                <a:prstClr val="black"/>
              </a:solidFill>
              <a:latin typeface="Arial" pitchFamily="34" charset="0"/>
              <a:cs typeface="Arial" pitchFamily="34" charset="0"/>
            </a:endParaRPr>
          </a:p>
        </p:txBody>
      </p:sp>
      <p:cxnSp>
        <p:nvCxnSpPr>
          <p:cNvPr id="12" name="Lige forbindelse 11"/>
          <p:cNvCxnSpPr/>
          <p:nvPr/>
        </p:nvCxnSpPr>
        <p:spPr>
          <a:xfrm flipV="1">
            <a:off x="3144472" y="3127901"/>
            <a:ext cx="1420199" cy="1208593"/>
          </a:xfrm>
          <a:prstGeom prst="line">
            <a:avLst/>
          </a:prstGeom>
          <a:ln/>
          <a:effectLst>
            <a:glow rad="635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13" name="Lige forbindelse 12"/>
          <p:cNvCxnSpPr/>
          <p:nvPr/>
        </p:nvCxnSpPr>
        <p:spPr>
          <a:xfrm>
            <a:off x="4580939" y="3140765"/>
            <a:ext cx="1512168" cy="1227189"/>
          </a:xfrm>
          <a:prstGeom prst="line">
            <a:avLst/>
          </a:prstGeom>
          <a:ln/>
          <a:effectLst>
            <a:glow rad="63500">
              <a:schemeClr val="accent6">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14" name="Sky 13"/>
          <p:cNvSpPr/>
          <p:nvPr/>
        </p:nvSpPr>
        <p:spPr>
          <a:xfrm rot="20774589">
            <a:off x="2982324" y="1362833"/>
            <a:ext cx="2630945" cy="1173847"/>
          </a:xfrm>
          <a:prstGeom prst="cloud">
            <a:avLst/>
          </a:prstGeom>
          <a:solidFill>
            <a:schemeClr val="accent1">
              <a:alpha val="63000"/>
            </a:schemeClr>
          </a:solidFill>
          <a:ln/>
          <a:effectLst>
            <a:outerShdw blurRad="76200" dir="13500000" sy="23000" kx="1200000" algn="br"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o-FO" sz="1200" b="1" dirty="0" smtClean="0">
                <a:solidFill>
                  <a:prstClr val="black"/>
                </a:solidFill>
                <a:latin typeface="Arial" pitchFamily="34" charset="0"/>
                <a:cs typeface="Arial" pitchFamily="34" charset="0"/>
              </a:rPr>
              <a:t>LOV OM FINANSIEL VIRKSOMHED</a:t>
            </a:r>
          </a:p>
          <a:p>
            <a:pPr algn="ctr"/>
            <a:r>
              <a:rPr lang="fo-FO" sz="1000" b="1" dirty="0" err="1" smtClean="0">
                <a:solidFill>
                  <a:prstClr val="black"/>
                </a:solidFill>
                <a:latin typeface="Arial" pitchFamily="34" charset="0"/>
                <a:cs typeface="Arial" pitchFamily="34" charset="0"/>
              </a:rPr>
              <a:t>Bekendtgørelser</a:t>
            </a:r>
            <a:endParaRPr lang="fo-FO" sz="1000" b="1" dirty="0">
              <a:solidFill>
                <a:prstClr val="black"/>
              </a:solidFill>
              <a:latin typeface="Arial" pitchFamily="34" charset="0"/>
              <a:cs typeface="Arial" pitchFamily="34" charset="0"/>
            </a:endParaRPr>
          </a:p>
        </p:txBody>
      </p:sp>
      <p:sp>
        <p:nvSpPr>
          <p:cNvPr id="19" name="Tåre 18"/>
          <p:cNvSpPr/>
          <p:nvPr/>
        </p:nvSpPr>
        <p:spPr>
          <a:xfrm rot="16036422">
            <a:off x="3746106" y="2762569"/>
            <a:ext cx="201400" cy="155843"/>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20" name="Tåre 19"/>
          <p:cNvSpPr/>
          <p:nvPr/>
        </p:nvSpPr>
        <p:spPr>
          <a:xfrm flipH="1">
            <a:off x="4057830" y="2990661"/>
            <a:ext cx="144016" cy="216024"/>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21" name="Tåre 20"/>
          <p:cNvSpPr/>
          <p:nvPr/>
        </p:nvSpPr>
        <p:spPr>
          <a:xfrm rot="16617824">
            <a:off x="4452106" y="2925397"/>
            <a:ext cx="130648" cy="118219"/>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22" name="Sol 21"/>
          <p:cNvSpPr/>
          <p:nvPr/>
        </p:nvSpPr>
        <p:spPr>
          <a:xfrm rot="1677781">
            <a:off x="6591198" y="742147"/>
            <a:ext cx="1882117" cy="2116123"/>
          </a:xfrm>
          <a:prstGeom prst="sun">
            <a:avLst/>
          </a:prstGeom>
          <a:solidFill>
            <a:srgbClr val="FFFF00"/>
          </a:solidFill>
          <a:ln>
            <a:noFill/>
          </a:ln>
          <a:effectLst>
            <a:glow rad="635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o-FO" sz="1200" b="1" dirty="0" smtClean="0">
                <a:solidFill>
                  <a:prstClr val="black"/>
                </a:solidFill>
              </a:rPr>
              <a:t>IAIS</a:t>
            </a:r>
            <a:endParaRPr lang="fo-FO" sz="1200" b="1" dirty="0">
              <a:solidFill>
                <a:prstClr val="black"/>
              </a:solidFill>
            </a:endParaRPr>
          </a:p>
        </p:txBody>
      </p:sp>
      <p:cxnSp>
        <p:nvCxnSpPr>
          <p:cNvPr id="23" name="Lige forbindelse 22"/>
          <p:cNvCxnSpPr/>
          <p:nvPr/>
        </p:nvCxnSpPr>
        <p:spPr>
          <a:xfrm rot="10800000" flipV="1">
            <a:off x="5364088" y="2420889"/>
            <a:ext cx="576064" cy="288032"/>
          </a:xfrm>
          <a:prstGeom prst="line">
            <a:avLst/>
          </a:prstGeom>
          <a:effectLst>
            <a:glow rad="635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cxnSp>
        <p:nvCxnSpPr>
          <p:cNvPr id="24" name="Lige forbindelse 23"/>
          <p:cNvCxnSpPr/>
          <p:nvPr/>
        </p:nvCxnSpPr>
        <p:spPr>
          <a:xfrm rot="5400000">
            <a:off x="5796136" y="2708920"/>
            <a:ext cx="432048" cy="288032"/>
          </a:xfrm>
          <a:prstGeom prst="line">
            <a:avLst/>
          </a:prstGeom>
          <a:effectLst>
            <a:glow rad="635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cxnSp>
        <p:nvCxnSpPr>
          <p:cNvPr id="25" name="Lige forbindelse 24"/>
          <p:cNvCxnSpPr/>
          <p:nvPr/>
        </p:nvCxnSpPr>
        <p:spPr>
          <a:xfrm rot="5400000">
            <a:off x="6084169" y="3068960"/>
            <a:ext cx="576064" cy="144016"/>
          </a:xfrm>
          <a:prstGeom prst="line">
            <a:avLst/>
          </a:prstGeom>
          <a:effectLst>
            <a:glow rad="635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sp>
        <p:nvSpPr>
          <p:cNvPr id="30" name="Tåre 29"/>
          <p:cNvSpPr/>
          <p:nvPr/>
        </p:nvSpPr>
        <p:spPr>
          <a:xfrm flipH="1">
            <a:off x="2411760" y="3241542"/>
            <a:ext cx="144016" cy="216024"/>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31" name="Tåre 30"/>
          <p:cNvSpPr/>
          <p:nvPr/>
        </p:nvSpPr>
        <p:spPr>
          <a:xfrm rot="16617824">
            <a:off x="2514880" y="3578477"/>
            <a:ext cx="130648" cy="118219"/>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33" name="Lyn 32"/>
          <p:cNvSpPr/>
          <p:nvPr/>
        </p:nvSpPr>
        <p:spPr>
          <a:xfrm>
            <a:off x="1619673" y="2923581"/>
            <a:ext cx="240628" cy="397408"/>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o-FO">
              <a:solidFill>
                <a:prstClr val="white"/>
              </a:solidFill>
            </a:endParaRPr>
          </a:p>
        </p:txBody>
      </p:sp>
      <p:sp>
        <p:nvSpPr>
          <p:cNvPr id="34" name="Lyn 33"/>
          <p:cNvSpPr/>
          <p:nvPr/>
        </p:nvSpPr>
        <p:spPr>
          <a:xfrm>
            <a:off x="2025547" y="2636913"/>
            <a:ext cx="386215" cy="468052"/>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o-FO">
              <a:solidFill>
                <a:prstClr val="white"/>
              </a:solidFill>
            </a:endParaRPr>
          </a:p>
        </p:txBody>
      </p:sp>
      <p:sp>
        <p:nvSpPr>
          <p:cNvPr id="38" name="Sky 37"/>
          <p:cNvSpPr/>
          <p:nvPr/>
        </p:nvSpPr>
        <p:spPr>
          <a:xfrm rot="20286637">
            <a:off x="685235" y="1595374"/>
            <a:ext cx="1702333" cy="1231574"/>
          </a:xfrm>
          <a:prstGeom prst="cloud">
            <a:avLst/>
          </a:prstGeom>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200" b="1" dirty="0" smtClean="0">
                <a:solidFill>
                  <a:prstClr val="black"/>
                </a:solidFill>
                <a:latin typeface="Arial" pitchFamily="34" charset="0"/>
                <a:cs typeface="Arial" pitchFamily="34" charset="0"/>
              </a:rPr>
              <a:t>SOLVENS</a:t>
            </a:r>
            <a:r>
              <a:rPr lang="fo-FO" sz="1200" b="1" dirty="0" smtClean="0">
                <a:solidFill>
                  <a:prstClr val="black"/>
                </a:solidFill>
              </a:rPr>
              <a:t> II</a:t>
            </a:r>
            <a:endParaRPr lang="fo-FO" sz="1200" b="1" dirty="0">
              <a:solidFill>
                <a:prstClr val="black"/>
              </a:solidFill>
            </a:endParaRPr>
          </a:p>
        </p:txBody>
      </p:sp>
      <p:sp>
        <p:nvSpPr>
          <p:cNvPr id="40" name="Tåre 39"/>
          <p:cNvSpPr/>
          <p:nvPr/>
        </p:nvSpPr>
        <p:spPr>
          <a:xfrm rot="16036422">
            <a:off x="2160589" y="3483937"/>
            <a:ext cx="201400" cy="155843"/>
          </a:xfrm>
          <a:prstGeom prst="teardrop">
            <a:avLst/>
          </a:prstGeom>
          <a:solidFill>
            <a:srgbClr val="82A0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o-FO">
              <a:solidFill>
                <a:prstClr val="white"/>
              </a:solidFill>
            </a:endParaRPr>
          </a:p>
        </p:txBody>
      </p:sp>
      <p:sp>
        <p:nvSpPr>
          <p:cNvPr id="26" name="Sky 25"/>
          <p:cNvSpPr/>
          <p:nvPr/>
        </p:nvSpPr>
        <p:spPr>
          <a:xfrm rot="20286637">
            <a:off x="754928" y="1477302"/>
            <a:ext cx="1702333" cy="1400706"/>
          </a:xfrm>
          <a:prstGeom prst="cloud">
            <a:avLst/>
          </a:prstGeom>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200" b="1" dirty="0" smtClean="0">
                <a:solidFill>
                  <a:prstClr val="black"/>
                </a:solidFill>
                <a:latin typeface="Arial" pitchFamily="34" charset="0"/>
                <a:cs typeface="Arial" pitchFamily="34" charset="0"/>
              </a:rPr>
              <a:t>SOLVENS</a:t>
            </a:r>
            <a:r>
              <a:rPr lang="fo-FO" sz="1200" b="1" dirty="0" smtClean="0">
                <a:solidFill>
                  <a:prstClr val="black"/>
                </a:solidFill>
              </a:rPr>
              <a:t> II</a:t>
            </a:r>
            <a:endParaRPr lang="fo-FO" sz="1200" b="1" dirty="0">
              <a:solidFill>
                <a:prstClr val="black"/>
              </a:solidFill>
            </a:endParaRPr>
          </a:p>
        </p:txBody>
      </p:sp>
      <p:sp>
        <p:nvSpPr>
          <p:cNvPr id="4" name="Nedadgående pil 3"/>
          <p:cNvSpPr/>
          <p:nvPr/>
        </p:nvSpPr>
        <p:spPr>
          <a:xfrm rot="11793615">
            <a:off x="887901" y="3001911"/>
            <a:ext cx="317874" cy="116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ektangel 5"/>
          <p:cNvSpPr/>
          <p:nvPr/>
        </p:nvSpPr>
        <p:spPr>
          <a:xfrm rot="10800000" flipH="1" flipV="1">
            <a:off x="487341" y="4456848"/>
            <a:ext cx="1376628" cy="2822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600" dirty="0" err="1" smtClean="0">
                <a:solidFill>
                  <a:schemeClr val="tx1"/>
                </a:solidFill>
              </a:rPr>
              <a:t>EU-direktiv</a:t>
            </a:r>
            <a:endParaRPr lang="da-DK" dirty="0">
              <a:solidFill>
                <a:schemeClr val="tx1"/>
              </a:solidFill>
            </a:endParaRPr>
          </a:p>
        </p:txBody>
      </p:sp>
      <p:sp>
        <p:nvSpPr>
          <p:cNvPr id="28" name="Rektangel 27"/>
          <p:cNvSpPr/>
          <p:nvPr/>
        </p:nvSpPr>
        <p:spPr>
          <a:xfrm flipH="1">
            <a:off x="813007" y="4739054"/>
            <a:ext cx="1598751" cy="3771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600" dirty="0" err="1" smtClean="0">
                <a:solidFill>
                  <a:schemeClr val="tx1"/>
                </a:solidFill>
              </a:rPr>
              <a:t>EU-forordning</a:t>
            </a:r>
            <a:endParaRPr lang="da-DK" sz="1600" dirty="0">
              <a:solidFill>
                <a:schemeClr val="tx1"/>
              </a:solidFill>
            </a:endParaRPr>
          </a:p>
        </p:txBody>
      </p:sp>
      <p:sp>
        <p:nvSpPr>
          <p:cNvPr id="29" name="Rektangel 28"/>
          <p:cNvSpPr/>
          <p:nvPr/>
        </p:nvSpPr>
        <p:spPr>
          <a:xfrm flipH="1">
            <a:off x="965405" y="5127661"/>
            <a:ext cx="1598751" cy="216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600" dirty="0" err="1" smtClean="0">
                <a:solidFill>
                  <a:schemeClr val="tx1"/>
                </a:solidFill>
              </a:rPr>
              <a:t>Vejledninger</a:t>
            </a:r>
            <a:endParaRPr lang="da-DK" dirty="0">
              <a:solidFill>
                <a:schemeClr val="tx1"/>
              </a:solidFill>
            </a:endParaRPr>
          </a:p>
        </p:txBody>
      </p:sp>
      <p:sp>
        <p:nvSpPr>
          <p:cNvPr id="32" name="Rektangel 31"/>
          <p:cNvSpPr/>
          <p:nvPr/>
        </p:nvSpPr>
        <p:spPr>
          <a:xfrm flipH="1">
            <a:off x="1331632" y="5355169"/>
            <a:ext cx="1512169" cy="293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1600" dirty="0" err="1" smtClean="0">
                <a:solidFill>
                  <a:schemeClr val="tx1"/>
                </a:solidFill>
              </a:rPr>
              <a:t>Best-praksis</a:t>
            </a:r>
            <a:endParaRPr lang="da-DK" dirty="0">
              <a:solidFill>
                <a:schemeClr val="tx1"/>
              </a:solidFill>
            </a:endParaRPr>
          </a:p>
        </p:txBody>
      </p:sp>
      <p:sp>
        <p:nvSpPr>
          <p:cNvPr id="35" name="Alternativ proces 34"/>
          <p:cNvSpPr/>
          <p:nvPr/>
        </p:nvSpPr>
        <p:spPr>
          <a:xfrm>
            <a:off x="4727370" y="4559948"/>
            <a:ext cx="1170312" cy="434147"/>
          </a:xfrm>
          <a:prstGeom prst="flowChartAlternateProcess">
            <a:avLst/>
          </a:prstGeom>
          <a:solidFill>
            <a:schemeClr val="accent6">
              <a:lumMod val="20000"/>
              <a:lumOff val="80000"/>
            </a:schemeClr>
          </a:solidFill>
          <a:ln/>
          <a:effectLst>
            <a:innerShdw blurRad="63500" dist="50800" dir="27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342900" indent="-342900">
              <a:spcBef>
                <a:spcPct val="20000"/>
              </a:spcBef>
              <a:buClr>
                <a:srgbClr val="990000"/>
              </a:buClr>
              <a:defRPr/>
            </a:pPr>
            <a:r>
              <a:rPr lang="fo-FO" sz="1100" b="1" dirty="0" smtClean="0">
                <a:solidFill>
                  <a:prstClr val="black"/>
                </a:solidFill>
                <a:latin typeface="Arial" pitchFamily="34" charset="0"/>
                <a:cs typeface="Arial" pitchFamily="34" charset="0"/>
              </a:rPr>
              <a:t>Roknskapar</a:t>
            </a:r>
          </a:p>
          <a:p>
            <a:pPr marL="342900" indent="-342900">
              <a:spcBef>
                <a:spcPct val="20000"/>
              </a:spcBef>
              <a:buClr>
                <a:srgbClr val="990000"/>
              </a:buClr>
              <a:defRPr/>
            </a:pPr>
            <a:r>
              <a:rPr lang="fo-FO" sz="1100" b="1" dirty="0" smtClean="0">
                <a:solidFill>
                  <a:prstClr val="black"/>
                </a:solidFill>
                <a:latin typeface="Arial" pitchFamily="34" charset="0"/>
                <a:cs typeface="Arial" pitchFamily="34" charset="0"/>
              </a:rPr>
              <a:t>     kunngerð</a:t>
            </a:r>
            <a:endParaRPr lang="fo-FO" sz="1000" b="1" dirty="0">
              <a:solidFill>
                <a:prstClr val="black"/>
              </a:solidFill>
              <a:latin typeface="Arial" pitchFamily="34" charset="0"/>
              <a:cs typeface="Arial" pitchFamily="34" charset="0"/>
            </a:endParaRPr>
          </a:p>
        </p:txBody>
      </p:sp>
      <p:sp>
        <p:nvSpPr>
          <p:cNvPr id="18" name="Bøjet pil 17"/>
          <p:cNvSpPr/>
          <p:nvPr/>
        </p:nvSpPr>
        <p:spPr>
          <a:xfrm rot="10800000">
            <a:off x="2651204" y="2793355"/>
            <a:ext cx="5045187" cy="3941626"/>
          </a:xfrm>
          <a:prstGeom prst="bentArrow">
            <a:avLst>
              <a:gd name="adj1" fmla="val 4680"/>
              <a:gd name="adj2" fmla="val 12850"/>
              <a:gd name="adj3" fmla="val 43519"/>
              <a:gd name="adj4" fmla="val 4375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7" name="Ligebenet trekant 6"/>
          <p:cNvSpPr/>
          <p:nvPr/>
        </p:nvSpPr>
        <p:spPr>
          <a:xfrm>
            <a:off x="4080898" y="3210385"/>
            <a:ext cx="1016684" cy="418094"/>
          </a:xfrm>
          <a:prstGeom prst="triangle">
            <a:avLst>
              <a:gd name="adj" fmla="val 47621"/>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2000" dirty="0" smtClean="0"/>
              <a:t>FO</a:t>
            </a:r>
            <a:endParaRPr lang="da-DK" sz="2000" dirty="0"/>
          </a:p>
        </p:txBody>
      </p:sp>
      <p:sp>
        <p:nvSpPr>
          <p:cNvPr id="9" name="Højrepil 8"/>
          <p:cNvSpPr/>
          <p:nvPr/>
        </p:nvSpPr>
        <p:spPr>
          <a:xfrm>
            <a:off x="2552036" y="1276340"/>
            <a:ext cx="731607" cy="2053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7" name="Lige forbindelse 26"/>
          <p:cNvCxnSpPr/>
          <p:nvPr/>
        </p:nvCxnSpPr>
        <p:spPr>
          <a:xfrm>
            <a:off x="5975103" y="4364175"/>
            <a:ext cx="0" cy="967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Lige forbindelse 40"/>
          <p:cNvCxnSpPr/>
          <p:nvPr/>
        </p:nvCxnSpPr>
        <p:spPr>
          <a:xfrm>
            <a:off x="3356438" y="4230298"/>
            <a:ext cx="0" cy="1070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Lige forbindelse 47"/>
          <p:cNvCxnSpPr/>
          <p:nvPr/>
        </p:nvCxnSpPr>
        <p:spPr>
          <a:xfrm>
            <a:off x="3275856" y="5325125"/>
            <a:ext cx="2736304" cy="11520"/>
          </a:xfrm>
          <a:prstGeom prst="line">
            <a:avLst/>
          </a:prstGeom>
        </p:spPr>
        <p:style>
          <a:lnRef idx="2">
            <a:schemeClr val="accent1"/>
          </a:lnRef>
          <a:fillRef idx="0">
            <a:schemeClr val="accent1"/>
          </a:fillRef>
          <a:effectRef idx="1">
            <a:schemeClr val="accent1"/>
          </a:effectRef>
          <a:fontRef idx="minor">
            <a:schemeClr val="tx1"/>
          </a:fontRef>
        </p:style>
      </p:cxnSp>
      <p:sp>
        <p:nvSpPr>
          <p:cNvPr id="50" name="Afrundet rektangel 49"/>
          <p:cNvSpPr/>
          <p:nvPr/>
        </p:nvSpPr>
        <p:spPr>
          <a:xfrm flipH="1" flipV="1">
            <a:off x="4732532" y="5041271"/>
            <a:ext cx="279041" cy="181198"/>
          </a:xfrm>
          <a:prstGeom prst="roundRec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o-FO" sz="500" dirty="0" err="1" smtClean="0">
                <a:solidFill>
                  <a:schemeClr val="tx1"/>
                </a:solidFill>
              </a:rPr>
              <a:t>nge</a:t>
            </a:r>
            <a:endParaRPr lang="da-DK" sz="500" dirty="0">
              <a:solidFill>
                <a:schemeClr val="tx1"/>
              </a:solidFill>
            </a:endParaRPr>
          </a:p>
        </p:txBody>
      </p:sp>
      <p:sp>
        <p:nvSpPr>
          <p:cNvPr id="51" name="Afrundet rektangel 50"/>
          <p:cNvSpPr/>
          <p:nvPr/>
        </p:nvSpPr>
        <p:spPr>
          <a:xfrm>
            <a:off x="5064125" y="5108827"/>
            <a:ext cx="268233" cy="155872"/>
          </a:xfrm>
          <a:prstGeom prst="roundRec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3" name="Afrundet rektangel 52"/>
          <p:cNvSpPr/>
          <p:nvPr/>
        </p:nvSpPr>
        <p:spPr>
          <a:xfrm>
            <a:off x="5471665" y="5041271"/>
            <a:ext cx="383995" cy="152817"/>
          </a:xfrm>
          <a:prstGeom prst="roundRec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61474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5612" y="719139"/>
            <a:ext cx="3506400" cy="5210062"/>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00" b="1" dirty="0">
                <a:latin typeface="Arial (Body)"/>
              </a:rPr>
              <a:t>EY</a:t>
            </a:r>
            <a:r>
              <a:rPr lang="da-DK" sz="1000" dirty="0">
                <a:latin typeface="Arial (Body)"/>
              </a:rPr>
              <a:t> | Assurance | </a:t>
            </a:r>
            <a:r>
              <a:rPr lang="da-DK" sz="1000" dirty="0" err="1">
                <a:latin typeface="Arial (Body)"/>
              </a:rPr>
              <a:t>Tax</a:t>
            </a:r>
            <a:r>
              <a:rPr lang="da-DK" sz="1000" dirty="0">
                <a:latin typeface="Arial (Body)"/>
              </a:rPr>
              <a:t> | Transactions | </a:t>
            </a:r>
            <a:r>
              <a:rPr lang="da-DK" sz="1000" dirty="0" err="1">
                <a:latin typeface="Arial (Body)"/>
              </a:rPr>
              <a:t>Advisory</a:t>
            </a:r>
            <a:endParaRPr lang="da-DK" sz="1000" dirty="0">
              <a:latin typeface="Arial (Body)"/>
            </a:endParaRPr>
          </a:p>
          <a:p>
            <a:pPr marL="0" indent="0">
              <a:buNone/>
            </a:pPr>
            <a:endParaRPr lang="da-DK" sz="700" dirty="0">
              <a:latin typeface="Arial (Body)"/>
            </a:endParaRPr>
          </a:p>
          <a:p>
            <a:pPr marL="0" indent="0">
              <a:buNone/>
            </a:pPr>
            <a:r>
              <a:rPr lang="da-DK" sz="800" b="1" dirty="0">
                <a:latin typeface="Arial (Body)"/>
              </a:rPr>
              <a:t>Om EY</a:t>
            </a:r>
            <a:r>
              <a:rPr lang="da-DK" sz="800" dirty="0">
                <a:latin typeface="Arial (Body)"/>
              </a:rPr>
              <a:t/>
            </a:r>
            <a:br>
              <a:rPr lang="da-DK" sz="800" dirty="0">
                <a:latin typeface="Arial (Body)"/>
              </a:rPr>
            </a:br>
            <a:r>
              <a:rPr lang="da-DK" sz="800" dirty="0" err="1">
                <a:latin typeface="Arial (Body)"/>
              </a:rPr>
              <a:t>EY</a:t>
            </a:r>
            <a:r>
              <a:rPr lang="da-DK" sz="800" dirty="0">
                <a:latin typeface="Arial (Body)"/>
              </a:rPr>
              <a:t> er en af verdens førende organisationer inden for revision, skat, transaktioner og rådgivning. Den indsigt og de ydelser, vi leverer, hjælper med at opbygge tillid til kapitalmarkederne og den globale økonomi. Vi udvikler dygtige ledere og medarbejdere, som sammen leverer det, vi lover vores interessenter og bidrager til, at arbejdsverdenen og arbejdslivet fungerer bedre - for vores medarbejdere, vores kunder og det omgivende samfund.</a:t>
            </a:r>
          </a:p>
          <a:p>
            <a:pPr marL="0" indent="0">
              <a:buNone/>
            </a:pPr>
            <a:endParaRPr lang="da-DK" sz="800" dirty="0">
              <a:latin typeface="Arial (Body)"/>
            </a:endParaRPr>
          </a:p>
          <a:p>
            <a:pPr marL="0" indent="0">
              <a:buNone/>
            </a:pPr>
            <a:r>
              <a:rPr lang="da-DK" sz="800" dirty="0">
                <a:latin typeface="Arial (Body)"/>
              </a:rPr>
              <a:t>EY henviser til den globale organisation og kan referere til et eller flere medlemsfirmaer inden for Ernst &amp; Young Global Limited, som hver især udgør en selvstændig juridisk enhed. Ernst &amp; Young Global Limited, som er et engelsk ‘</a:t>
            </a:r>
            <a:r>
              <a:rPr lang="da-DK" sz="800" dirty="0" err="1">
                <a:latin typeface="Arial (Body)"/>
              </a:rPr>
              <a:t>company</a:t>
            </a:r>
            <a:r>
              <a:rPr lang="da-DK" sz="800" dirty="0">
                <a:latin typeface="Arial (Body)"/>
              </a:rPr>
              <a:t> </a:t>
            </a:r>
            <a:r>
              <a:rPr lang="da-DK" sz="800" dirty="0" err="1">
                <a:latin typeface="Arial (Body)"/>
              </a:rPr>
              <a:t>limited</a:t>
            </a:r>
            <a:r>
              <a:rPr lang="da-DK" sz="800" dirty="0">
                <a:latin typeface="Arial (Body)"/>
              </a:rPr>
              <a:t> by </a:t>
            </a:r>
            <a:r>
              <a:rPr lang="da-DK" sz="800" dirty="0" err="1">
                <a:latin typeface="Arial (Body)"/>
              </a:rPr>
              <a:t>guarantee</a:t>
            </a:r>
            <a:r>
              <a:rPr lang="da-DK" sz="800" dirty="0">
                <a:latin typeface="Arial (Body)"/>
              </a:rPr>
              <a:t>’, yder ikke kunderådgivning. Flere oplysninger om vores organisation kan findes på ey.com</a:t>
            </a:r>
          </a:p>
          <a:p>
            <a:pPr marL="0" indent="0">
              <a:buNone/>
            </a:pPr>
            <a:endParaRPr lang="da-DK" sz="800" dirty="0">
              <a:latin typeface="Arial (Body)"/>
            </a:endParaRPr>
          </a:p>
          <a:p>
            <a:pPr marL="0" indent="0">
              <a:buNone/>
            </a:pPr>
            <a:r>
              <a:rPr lang="da-DK" sz="800" dirty="0">
                <a:latin typeface="Arial (Body)"/>
              </a:rPr>
              <a:t>© </a:t>
            </a:r>
            <a:r>
              <a:rPr lang="da-DK" sz="800" dirty="0" smtClean="0">
                <a:latin typeface="Arial (Body)"/>
              </a:rPr>
              <a:t>2017 </a:t>
            </a:r>
            <a:r>
              <a:rPr lang="da-DK" sz="800" dirty="0">
                <a:latin typeface="Arial (Body)"/>
              </a:rPr>
              <a:t>Ernst &amp; Young P/S. CVR-nr. 30700228</a:t>
            </a:r>
            <a:br>
              <a:rPr lang="da-DK" sz="800" dirty="0">
                <a:latin typeface="Arial (Body)"/>
              </a:rPr>
            </a:br>
            <a:r>
              <a:rPr lang="da-DK" sz="800" dirty="0">
                <a:latin typeface="Arial (Body)"/>
              </a:rPr>
              <a:t>All Rights </a:t>
            </a:r>
            <a:r>
              <a:rPr lang="da-DK" sz="800" dirty="0" err="1">
                <a:latin typeface="Arial (Body)"/>
              </a:rPr>
              <a:t>Reserved</a:t>
            </a:r>
            <a:r>
              <a:rPr lang="da-DK" sz="800" dirty="0">
                <a:latin typeface="Arial (Body)"/>
              </a:rPr>
              <a:t>.</a:t>
            </a:r>
          </a:p>
          <a:p>
            <a:pPr marL="0" indent="0">
              <a:buNone/>
            </a:pPr>
            <a:endParaRPr lang="da-DK" sz="800" dirty="0">
              <a:latin typeface="Arial (Body)"/>
            </a:endParaRPr>
          </a:p>
          <a:p>
            <a:pPr marL="0" indent="0">
              <a:buNone/>
            </a:pPr>
            <a:r>
              <a:rPr lang="da-DK" sz="800" dirty="0">
                <a:latin typeface="Arial (Body)"/>
              </a:rPr>
              <a:t>Dette materiale er udarbejdet alene til orientering, og oplysningerne i det tilsigter ikke at være fyldestgørende, og de træder ikke i stedet for udførlige analyser eller udøvelsen af professionelle skøn. I konkrete sager opfordres brugere til at henvende sig til </a:t>
            </a:r>
            <a:r>
              <a:rPr lang="da-DK" sz="800" dirty="0" err="1">
                <a:latin typeface="Arial (Body)"/>
              </a:rPr>
              <a:t>EY’s</a:t>
            </a:r>
            <a:r>
              <a:rPr lang="da-DK" sz="800" dirty="0">
                <a:latin typeface="Arial (Body)"/>
              </a:rPr>
              <a:t> rådgivere. </a:t>
            </a:r>
            <a:endParaRPr lang="da-DK" sz="800" dirty="0" smtClean="0">
              <a:latin typeface="Arial (Body)"/>
            </a:endParaRPr>
          </a:p>
          <a:p>
            <a:pPr marL="0" indent="0">
              <a:buNone/>
            </a:pPr>
            <a:endParaRPr lang="da-DK" sz="800" dirty="0" smtClean="0">
              <a:latin typeface="Arial (Body)"/>
            </a:endParaRPr>
          </a:p>
          <a:p>
            <a:pPr marL="0" indent="0">
              <a:buNone/>
            </a:pPr>
            <a:r>
              <a:rPr lang="da-DK" sz="800" b="1" dirty="0" smtClean="0">
                <a:latin typeface="Arial (Body)"/>
              </a:rPr>
              <a:t>ey.com/dk </a:t>
            </a:r>
            <a:endParaRPr lang="da-DK" sz="800" b="1" dirty="0">
              <a:latin typeface="Arial (Body)"/>
            </a:endParaRPr>
          </a:p>
          <a:p>
            <a:pPr marL="0" indent="0">
              <a:buNone/>
            </a:pPr>
            <a:endParaRPr lang="en-GB"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89"/>
            <a:ext cx="8232775" cy="860400"/>
          </a:xfrm>
        </p:spPr>
        <p:txBody>
          <a:bodyPr/>
          <a:lstStyle/>
          <a:p>
            <a:r>
              <a:rPr lang="da-DK" dirty="0" smtClean="0"/>
              <a:t>Et lille forord</a:t>
            </a:r>
            <a:endParaRPr lang="da-DK"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da-DK" dirty="0">
                <a:solidFill>
                  <a:schemeClr val="tx2"/>
                </a:solidFill>
              </a:rPr>
              <a:t>Hvordan hænger bekendtgørelserne sammen</a:t>
            </a:r>
            <a:r>
              <a:rPr lang="da-DK" dirty="0" smtClean="0">
                <a:solidFill>
                  <a:schemeClr val="tx2"/>
                </a:solidFill>
              </a:rPr>
              <a:t>?</a:t>
            </a:r>
          </a:p>
          <a:p>
            <a:pPr marL="0" indent="0">
              <a:buNone/>
            </a:pPr>
            <a:endParaRPr lang="da-DK" dirty="0"/>
          </a:p>
          <a:p>
            <a:pPr marL="0" indent="0">
              <a:buNone/>
            </a:pPr>
            <a:endParaRPr lang="da-DK" dirty="0" smtClean="0"/>
          </a:p>
          <a:p>
            <a:pPr marL="0" indent="0">
              <a:buNone/>
            </a:pPr>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
        <p:nvSpPr>
          <p:cNvPr id="4" name="TextBox 3"/>
          <p:cNvSpPr txBox="1"/>
          <p:nvPr/>
        </p:nvSpPr>
        <p:spPr>
          <a:xfrm>
            <a:off x="9362211" y="1432641"/>
            <a:ext cx="1776844" cy="193899"/>
          </a:xfrm>
          <a:prstGeom prst="rect">
            <a:avLst/>
          </a:prstGeom>
          <a:solidFill>
            <a:schemeClr val="accent2"/>
          </a:solidFill>
        </p:spPr>
        <p:txBody>
          <a:bodyPr wrap="square" lIns="0" tIns="36576" rIns="0" bIns="0" rtlCol="0">
            <a:spAutoFit/>
          </a:bodyPr>
          <a:lstStyle/>
          <a:p>
            <a:pPr>
              <a:lnSpc>
                <a:spcPct val="85000"/>
              </a:lnSpc>
              <a:spcAft>
                <a:spcPts val="600"/>
              </a:spcAft>
              <a:buClr>
                <a:schemeClr val="accent2"/>
              </a:buClr>
              <a:buSzPct val="70000"/>
            </a:pPr>
            <a:endParaRPr lang="da-DK" sz="1200" b="1" dirty="0" smtClean="0">
              <a:solidFill>
                <a:schemeClr val="bg1"/>
              </a:solidFill>
            </a:endParaRPr>
          </a:p>
        </p:txBody>
      </p:sp>
      <p:sp>
        <p:nvSpPr>
          <p:cNvPr id="5" name="Rectangle 4"/>
          <p:cNvSpPr/>
          <p:nvPr/>
        </p:nvSpPr>
        <p:spPr>
          <a:xfrm>
            <a:off x="4096137" y="2304455"/>
            <a:ext cx="1166648" cy="2522483"/>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Faktisk basiskapital (EK+/-)</a:t>
            </a:r>
            <a:endParaRPr lang="da-DK" sz="1200" b="1" dirty="0">
              <a:solidFill>
                <a:schemeClr val="bg2"/>
              </a:solidFill>
            </a:endParaRPr>
          </a:p>
        </p:txBody>
      </p:sp>
      <p:sp>
        <p:nvSpPr>
          <p:cNvPr id="9" name="Rectangle 8"/>
          <p:cNvSpPr/>
          <p:nvPr/>
        </p:nvSpPr>
        <p:spPr>
          <a:xfrm>
            <a:off x="6683152" y="2501462"/>
            <a:ext cx="1166648" cy="2308367"/>
          </a:xfrm>
          <a:prstGeom prst="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Regnskabs-regler </a:t>
            </a:r>
          </a:p>
          <a:p>
            <a:pPr algn="ctr"/>
            <a:r>
              <a:rPr lang="da-DK" sz="1200" i="1" dirty="0">
                <a:solidFill>
                  <a:schemeClr val="bg2"/>
                </a:solidFill>
              </a:rPr>
              <a:t>(</a:t>
            </a:r>
            <a:r>
              <a:rPr lang="da-DK" sz="1200" i="1" dirty="0" smtClean="0">
                <a:solidFill>
                  <a:schemeClr val="bg2"/>
                </a:solidFill>
              </a:rPr>
              <a:t>FO-LFV kapitel 13)</a:t>
            </a:r>
            <a:endParaRPr lang="da-DK" sz="1200" i="1" dirty="0">
              <a:solidFill>
                <a:schemeClr val="bg2"/>
              </a:solidFill>
            </a:endParaRPr>
          </a:p>
          <a:p>
            <a:pPr algn="ctr"/>
            <a:endParaRPr lang="da-DK" sz="1200" b="1" dirty="0">
              <a:solidFill>
                <a:schemeClr val="bg2"/>
              </a:solidFill>
            </a:endParaRPr>
          </a:p>
        </p:txBody>
      </p:sp>
      <p:sp>
        <p:nvSpPr>
          <p:cNvPr id="6" name="Rectangle 5"/>
          <p:cNvSpPr/>
          <p:nvPr/>
        </p:nvSpPr>
        <p:spPr>
          <a:xfrm>
            <a:off x="3836276" y="5389901"/>
            <a:ext cx="3179379" cy="627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a:solidFill>
                  <a:schemeClr val="bg2"/>
                </a:solidFill>
              </a:rPr>
              <a:t>Teknisk grundlag </a:t>
            </a:r>
          </a:p>
          <a:p>
            <a:pPr algn="ctr"/>
            <a:r>
              <a:rPr lang="da-DK" sz="1050" i="1" dirty="0">
                <a:solidFill>
                  <a:schemeClr val="bg2"/>
                </a:solidFill>
              </a:rPr>
              <a:t>(</a:t>
            </a:r>
            <a:r>
              <a:rPr lang="da-DK" sz="1050" i="1" dirty="0" smtClean="0">
                <a:solidFill>
                  <a:schemeClr val="bg2"/>
                </a:solidFill>
              </a:rPr>
              <a:t>FO-LFV </a:t>
            </a:r>
            <a:r>
              <a:rPr lang="da-DK" sz="1050" i="1" dirty="0">
                <a:solidFill>
                  <a:schemeClr val="bg2"/>
                </a:solidFill>
              </a:rPr>
              <a:t>§§ 14 og 65)</a:t>
            </a:r>
          </a:p>
        </p:txBody>
      </p:sp>
      <p:cxnSp>
        <p:nvCxnSpPr>
          <p:cNvPr id="10" name="Straight Arrow Connector 9"/>
          <p:cNvCxnSpPr/>
          <p:nvPr/>
        </p:nvCxnSpPr>
        <p:spPr>
          <a:xfrm>
            <a:off x="4305600" y="4880736"/>
            <a:ext cx="294290"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74862" y="4923159"/>
            <a:ext cx="314937" cy="35340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23745" y="3468414"/>
            <a:ext cx="898447" cy="0"/>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14397" y="2793185"/>
            <a:ext cx="1295721" cy="14004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da-DK" sz="1200" b="1" dirty="0" smtClean="0">
                <a:solidFill>
                  <a:schemeClr val="bg2"/>
                </a:solidFill>
              </a:rPr>
              <a:t>Tilstrækkelig basiskapital = solvenskrav</a:t>
            </a:r>
            <a:endParaRPr lang="da-DK" sz="1200" b="1" dirty="0">
              <a:solidFill>
                <a:schemeClr val="bg2"/>
              </a:solidFill>
            </a:endParaRPr>
          </a:p>
        </p:txBody>
      </p:sp>
      <p:sp>
        <p:nvSpPr>
          <p:cNvPr id="25" name="Left Brace 24"/>
          <p:cNvSpPr/>
          <p:nvPr/>
        </p:nvSpPr>
        <p:spPr>
          <a:xfrm rot="16200000">
            <a:off x="2647308" y="3102375"/>
            <a:ext cx="882570" cy="4348386"/>
          </a:xfrm>
          <a:prstGeom prst="leftBrace">
            <a:avLst/>
          </a:prstGeom>
          <a:ln>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a-DK"/>
          </a:p>
        </p:txBody>
      </p:sp>
      <p:sp>
        <p:nvSpPr>
          <p:cNvPr id="26" name="Explosion 1 25"/>
          <p:cNvSpPr/>
          <p:nvPr/>
        </p:nvSpPr>
        <p:spPr>
          <a:xfrm>
            <a:off x="1217791" y="5234145"/>
            <a:ext cx="1943073" cy="866141"/>
          </a:xfrm>
          <a:prstGeom prst="irregularSeal1">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000" dirty="0" smtClean="0">
                <a:solidFill>
                  <a:schemeClr val="tx1"/>
                </a:solidFill>
              </a:rPr>
              <a:t>FO-LFV §§ 81-83 &amp; 92-93</a:t>
            </a:r>
            <a:endParaRPr lang="da-DK" sz="1000" dirty="0">
              <a:solidFill>
                <a:schemeClr val="tx1"/>
              </a:solidFill>
            </a:endParaRPr>
          </a:p>
        </p:txBody>
      </p:sp>
      <p:sp>
        <p:nvSpPr>
          <p:cNvPr id="33" name="Chevron 32"/>
          <p:cNvSpPr/>
          <p:nvPr/>
        </p:nvSpPr>
        <p:spPr>
          <a:xfrm rot="10800000">
            <a:off x="2840959" y="3186312"/>
            <a:ext cx="495268" cy="651751"/>
          </a:xfrm>
          <a:prstGeom prst="chevro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da-DK" sz="1200" dirty="0">
              <a:solidFill>
                <a:schemeClr val="tx1"/>
              </a:solidFill>
            </a:endParaRPr>
          </a:p>
        </p:txBody>
      </p:sp>
    </p:spTree>
    <p:extLst>
      <p:ext uri="{BB962C8B-B14F-4D97-AF65-F5344CB8AC3E}">
        <p14:creationId xmlns:p14="http://schemas.microsoft.com/office/powerpoint/2010/main" val="46182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Agenda point </a:t>
            </a:r>
            <a:r>
              <a:rPr lang="en-GB" dirty="0">
                <a:latin typeface="Arial" panose="020B0604020202020204" pitchFamily="34" charset="0"/>
              </a:rPr>
              <a:t>2</a:t>
            </a:r>
          </a:p>
        </p:txBody>
      </p:sp>
      <p:sp>
        <p:nvSpPr>
          <p:cNvPr id="3" name="Text Placeholder 2"/>
          <p:cNvSpPr>
            <a:spLocks noGrp="1"/>
          </p:cNvSpPr>
          <p:nvPr>
            <p:ph type="body" sz="quarter" idx="11"/>
          </p:nvPr>
        </p:nvSpPr>
        <p:spPr>
          <a:xfrm>
            <a:off x="754379" y="1434089"/>
            <a:ext cx="3462619" cy="708406"/>
          </a:xfrm>
        </p:spPr>
        <p:txBody>
          <a:bodyPr vert="horz" lIns="0" tIns="0" rIns="0" bIns="0" rtlCol="0" anchor="t" anchorCtr="0">
            <a:noAutofit/>
          </a:bodyPr>
          <a:lstStyle/>
          <a:p>
            <a:endParaRPr lang="en-GB" sz="2052" dirty="0">
              <a:latin typeface="+mj-lt"/>
              <a:ea typeface="+mj-ea"/>
              <a:cs typeface="+mj-cs"/>
            </a:endParaRPr>
          </a:p>
          <a:p>
            <a:r>
              <a:rPr lang="da-DK" sz="2400" dirty="0"/>
              <a:t>Nye </a:t>
            </a:r>
            <a:r>
              <a:rPr lang="da-DK" sz="2400" dirty="0" smtClean="0"/>
              <a:t>bekendtgørelser </a:t>
            </a:r>
            <a:r>
              <a:rPr lang="da-DK" sz="2400" dirty="0"/>
              <a:t>om solvens og </a:t>
            </a:r>
            <a:r>
              <a:rPr lang="da-DK" sz="2400" dirty="0" smtClean="0"/>
              <a:t>basiskapital</a:t>
            </a:r>
            <a:endParaRPr lang="da-DK" sz="2400" dirty="0"/>
          </a:p>
        </p:txBody>
      </p:sp>
    </p:spTree>
    <p:extLst>
      <p:ext uri="{BB962C8B-B14F-4D97-AF65-F5344CB8AC3E}">
        <p14:creationId xmlns:p14="http://schemas.microsoft.com/office/powerpoint/2010/main" val="346285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Bekendtgørelser om solvens </a:t>
            </a:r>
            <a:r>
              <a:rPr lang="da-DK" dirty="0"/>
              <a:t>og basiskapital - Hvor kommer vi fra?</a:t>
            </a:r>
            <a:br>
              <a:rPr lang="da-DK" dirty="0"/>
            </a:br>
            <a:endParaRPr lang="en-GB" dirty="0"/>
          </a:p>
        </p:txBody>
      </p:sp>
      <p:sp>
        <p:nvSpPr>
          <p:cNvPr id="3" name="Content Placeholder 2"/>
          <p:cNvSpPr>
            <a:spLocks noGrp="1"/>
          </p:cNvSpPr>
          <p:nvPr>
            <p:ph idx="1"/>
          </p:nvPr>
        </p:nvSpPr>
        <p:spPr/>
        <p:txBody>
          <a:bodyPr/>
          <a:lstStyle/>
          <a:p>
            <a:pPr lvl="0"/>
            <a:r>
              <a:rPr lang="da-DK" dirty="0" smtClean="0"/>
              <a:t>Bekendtgørelse </a:t>
            </a:r>
            <a:r>
              <a:rPr lang="da-DK" dirty="0"/>
              <a:t>nr. 1 af </a:t>
            </a:r>
            <a:r>
              <a:rPr lang="da-DK" dirty="0" smtClean="0"/>
              <a:t>15. marts 2010 </a:t>
            </a:r>
            <a:r>
              <a:rPr lang="da-DK" dirty="0"/>
              <a:t>om solvens og driftsplaner for forsikringsselskaber</a:t>
            </a:r>
          </a:p>
          <a:p>
            <a:pPr lvl="0"/>
            <a:r>
              <a:rPr lang="da-DK" dirty="0"/>
              <a:t>B</a:t>
            </a:r>
            <a:r>
              <a:rPr lang="da-DK" dirty="0" smtClean="0"/>
              <a:t>ekendtgørelse </a:t>
            </a:r>
            <a:r>
              <a:rPr lang="da-DK" dirty="0"/>
              <a:t>nr. 3 af 21. maj 2013 om opgørelse af basiskapital for </a:t>
            </a:r>
            <a:r>
              <a:rPr lang="da-DK" dirty="0" smtClean="0"/>
              <a:t>forsikringsselskaber</a:t>
            </a:r>
            <a:endParaRPr lang="da-DK"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24208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Og hvor kom de så fra?</a:t>
            </a:r>
            <a:endParaRPr lang="da-DK" dirty="0"/>
          </a:p>
        </p:txBody>
      </p:sp>
      <p:sp>
        <p:nvSpPr>
          <p:cNvPr id="3" name="Content Placeholder 2"/>
          <p:cNvSpPr>
            <a:spLocks noGrp="1"/>
          </p:cNvSpPr>
          <p:nvPr>
            <p:ph idx="1"/>
          </p:nvPr>
        </p:nvSpPr>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r>
              <a:rPr lang="da-DK" sz="1200" dirty="0" smtClean="0"/>
              <a:t>S II = Solvens II</a:t>
            </a:r>
            <a:endParaRPr lang="da-DK" sz="1200" dirty="0"/>
          </a:p>
        </p:txBody>
      </p:sp>
      <p:sp>
        <p:nvSpPr>
          <p:cNvPr id="4" name="Date Placeholder 3"/>
          <p:cNvSpPr>
            <a:spLocks noGrp="1"/>
          </p:cNvSpPr>
          <p:nvPr>
            <p:ph type="dt" sz="half" idx="10"/>
          </p:nvPr>
        </p:nvSpPr>
        <p:spPr/>
        <p:txBody>
          <a:bodyPr/>
          <a:lstStyle/>
          <a:p>
            <a:fld id="{B7DB36A8-CFE7-41E8-9646-9AF4E5261C68}" type="datetime1">
              <a:rPr lang="da-DK" smtClean="0"/>
              <a:t>20-09-2017</a:t>
            </a:fld>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grpSp>
        <p:nvGrpSpPr>
          <p:cNvPr id="6" name="Group 14"/>
          <p:cNvGrpSpPr>
            <a:grpSpLocks/>
          </p:cNvGrpSpPr>
          <p:nvPr/>
        </p:nvGrpSpPr>
        <p:grpSpPr bwMode="auto">
          <a:xfrm>
            <a:off x="457200" y="2498352"/>
            <a:ext cx="8229599" cy="2235274"/>
            <a:chOff x="802" y="1592"/>
            <a:chExt cx="4131" cy="1068"/>
          </a:xfrm>
        </p:grpSpPr>
        <p:sp>
          <p:nvSpPr>
            <p:cNvPr id="7" name="AutoShape 3"/>
            <p:cNvSpPr>
              <a:spLocks noChangeArrowheads="1"/>
            </p:cNvSpPr>
            <p:nvPr/>
          </p:nvSpPr>
          <p:spPr bwMode="auto">
            <a:xfrm>
              <a:off x="802" y="1854"/>
              <a:ext cx="4131" cy="628"/>
            </a:xfrm>
            <a:prstGeom prst="homePlate">
              <a:avLst>
                <a:gd name="adj" fmla="val 20861"/>
              </a:avLst>
            </a:prstGeom>
            <a:solidFill>
              <a:srgbClr val="FFD200"/>
            </a:solidFill>
            <a:ln w="6350">
              <a:noFill/>
              <a:miter lim="800000"/>
              <a:headEnd/>
              <a:tailEnd/>
            </a:ln>
          </p:spPr>
          <p:txBody>
            <a:bodyPr wrap="none" lIns="45720" rIns="45720" anchor="ctr"/>
            <a:lstStyle/>
            <a:p>
              <a:pPr algn="ctr" fontAlgn="base">
                <a:spcBef>
                  <a:spcPct val="0"/>
                </a:spcBef>
                <a:spcAft>
                  <a:spcPct val="0"/>
                </a:spcAft>
              </a:pPr>
              <a:endParaRPr lang="en-US" sz="1600">
                <a:solidFill>
                  <a:srgbClr val="FFFFFF"/>
                </a:solidFill>
              </a:endParaRPr>
            </a:p>
          </p:txBody>
        </p:sp>
        <p:sp>
          <p:nvSpPr>
            <p:cNvPr id="8" name="Oval 4"/>
            <p:cNvSpPr>
              <a:spLocks noChangeArrowheads="1"/>
            </p:cNvSpPr>
            <p:nvPr/>
          </p:nvSpPr>
          <p:spPr bwMode="auto">
            <a:xfrm>
              <a:off x="832" y="1612"/>
              <a:ext cx="1038" cy="1028"/>
            </a:xfrm>
            <a:prstGeom prst="ellipse">
              <a:avLst/>
            </a:prstGeom>
            <a:solidFill>
              <a:srgbClr val="F0F0F0"/>
            </a:solidFill>
            <a:ln w="6350">
              <a:noFill/>
              <a:round/>
              <a:headEnd/>
              <a:tailEnd/>
            </a:ln>
          </p:spPr>
          <p:txBody>
            <a:bodyPr wrap="none" lIns="45720" rIns="45720" anchor="ctr"/>
            <a:lstStyle/>
            <a:p>
              <a:pPr marL="101600" indent="-101600" algn="ctr" eaLnBrk="0" fontAlgn="base" hangingPunct="0">
                <a:spcBef>
                  <a:spcPct val="30000"/>
                </a:spcBef>
                <a:spcAft>
                  <a:spcPct val="0"/>
                </a:spcAft>
              </a:pPr>
              <a:r>
                <a:rPr lang="en-US" sz="1600" b="1" dirty="0" smtClean="0">
                  <a:solidFill>
                    <a:srgbClr val="000000"/>
                  </a:solidFill>
                </a:rPr>
                <a:t>EU</a:t>
              </a:r>
              <a:endParaRPr lang="en-US" sz="1600" b="1" dirty="0">
                <a:solidFill>
                  <a:srgbClr val="000000"/>
                </a:solidFill>
              </a:endParaRPr>
            </a:p>
            <a:p>
              <a:pPr marL="101600" indent="-101600" algn="ctr" eaLnBrk="0" fontAlgn="base" hangingPunct="0">
                <a:spcBef>
                  <a:spcPct val="30000"/>
                </a:spcBef>
                <a:spcAft>
                  <a:spcPct val="0"/>
                </a:spcAft>
                <a:buClr>
                  <a:srgbClr val="FFD200"/>
                </a:buClr>
                <a:buFont typeface="Arial" charset="0"/>
                <a:buChar char="►"/>
              </a:pPr>
              <a:r>
                <a:rPr lang="en-US" sz="1050" dirty="0" smtClean="0">
                  <a:solidFill>
                    <a:srgbClr val="000000"/>
                  </a:solidFill>
                </a:rPr>
                <a:t>S II </a:t>
              </a:r>
              <a:r>
                <a:rPr lang="en-US" sz="1050" dirty="0" err="1" smtClean="0">
                  <a:solidFill>
                    <a:srgbClr val="000000"/>
                  </a:solidFill>
                </a:rPr>
                <a:t>direktiv</a:t>
              </a:r>
              <a:endParaRPr lang="en-US" sz="1050" dirty="0">
                <a:solidFill>
                  <a:srgbClr val="000000"/>
                </a:solidFill>
              </a:endParaRPr>
            </a:p>
            <a:p>
              <a:pPr marL="101600" indent="-101600" algn="ctr" eaLnBrk="0" fontAlgn="base" hangingPunct="0">
                <a:spcBef>
                  <a:spcPct val="30000"/>
                </a:spcBef>
                <a:spcAft>
                  <a:spcPct val="0"/>
                </a:spcAft>
                <a:buClr>
                  <a:srgbClr val="FFD200"/>
                </a:buClr>
                <a:buFont typeface="Arial" charset="0"/>
                <a:buChar char="►"/>
              </a:pPr>
              <a:r>
                <a:rPr lang="en-US" sz="1050" dirty="0" err="1" smtClean="0">
                  <a:solidFill>
                    <a:srgbClr val="000000"/>
                  </a:solidFill>
                </a:rPr>
                <a:t>Udkast</a:t>
              </a:r>
              <a:r>
                <a:rPr lang="en-US" sz="1050" dirty="0" smtClean="0">
                  <a:solidFill>
                    <a:srgbClr val="000000"/>
                  </a:solidFill>
                </a:rPr>
                <a:t> </a:t>
              </a:r>
              <a:r>
                <a:rPr lang="en-US" sz="1050" dirty="0" err="1" smtClean="0">
                  <a:solidFill>
                    <a:srgbClr val="000000"/>
                  </a:solidFill>
                </a:rPr>
                <a:t>til</a:t>
              </a:r>
              <a:r>
                <a:rPr lang="en-US" sz="1050" dirty="0" smtClean="0">
                  <a:solidFill>
                    <a:srgbClr val="000000"/>
                  </a:solidFill>
                </a:rPr>
                <a:t> S II </a:t>
              </a:r>
              <a:r>
                <a:rPr lang="en-US" sz="1050" dirty="0" err="1" smtClean="0">
                  <a:solidFill>
                    <a:srgbClr val="000000"/>
                  </a:solidFill>
                </a:rPr>
                <a:t>Forordning</a:t>
              </a:r>
              <a:endParaRPr lang="en-US" sz="1050" dirty="0" smtClean="0">
                <a:solidFill>
                  <a:srgbClr val="000000"/>
                </a:solidFill>
              </a:endParaRPr>
            </a:p>
            <a:p>
              <a:pPr marL="101600" indent="-101600" algn="ctr" eaLnBrk="0" fontAlgn="base" hangingPunct="0">
                <a:spcBef>
                  <a:spcPct val="30000"/>
                </a:spcBef>
                <a:spcAft>
                  <a:spcPct val="0"/>
                </a:spcAft>
                <a:buClr>
                  <a:srgbClr val="FFD200"/>
                </a:buClr>
                <a:buFont typeface="Arial" charset="0"/>
                <a:buChar char="►"/>
              </a:pPr>
              <a:r>
                <a:rPr lang="en-US" sz="1050" dirty="0" err="1" smtClean="0">
                  <a:solidFill>
                    <a:srgbClr val="000000"/>
                  </a:solidFill>
                </a:rPr>
                <a:t>Udkast</a:t>
              </a:r>
              <a:r>
                <a:rPr lang="en-US" sz="1050" dirty="0" smtClean="0">
                  <a:solidFill>
                    <a:srgbClr val="000000"/>
                  </a:solidFill>
                </a:rPr>
                <a:t> </a:t>
              </a:r>
              <a:r>
                <a:rPr lang="en-US" sz="1050" dirty="0" err="1" smtClean="0">
                  <a:solidFill>
                    <a:srgbClr val="000000"/>
                  </a:solidFill>
                </a:rPr>
                <a:t>til</a:t>
              </a:r>
              <a:r>
                <a:rPr lang="en-US" sz="1050" dirty="0" smtClean="0">
                  <a:solidFill>
                    <a:srgbClr val="000000"/>
                  </a:solidFill>
                </a:rPr>
                <a:t> EIOPA Guidelines</a:t>
              </a:r>
              <a:endParaRPr lang="en-US" sz="1050" dirty="0">
                <a:solidFill>
                  <a:srgbClr val="000000"/>
                </a:solidFill>
              </a:endParaRPr>
            </a:p>
            <a:p>
              <a:pPr marL="101600" indent="-101600" algn="ctr" eaLnBrk="0" fontAlgn="base" hangingPunct="0">
                <a:spcBef>
                  <a:spcPct val="30000"/>
                </a:spcBef>
                <a:spcAft>
                  <a:spcPct val="0"/>
                </a:spcAft>
                <a:buClr>
                  <a:srgbClr val="FFD200"/>
                </a:buClr>
                <a:buFont typeface="Arial" charset="0"/>
                <a:buChar char="►"/>
              </a:pPr>
              <a:r>
                <a:rPr lang="en-US" sz="1050" dirty="0" smtClean="0">
                  <a:solidFill>
                    <a:srgbClr val="000000"/>
                  </a:solidFill>
                </a:rPr>
                <a:t>QIS </a:t>
              </a:r>
              <a:r>
                <a:rPr lang="en-US" sz="1050" dirty="0" err="1" smtClean="0">
                  <a:solidFill>
                    <a:srgbClr val="000000"/>
                  </a:solidFill>
                </a:rPr>
                <a:t>beregninger</a:t>
              </a:r>
              <a:endParaRPr lang="en-US" sz="1050" dirty="0">
                <a:solidFill>
                  <a:srgbClr val="000000"/>
                </a:solidFill>
              </a:endParaRPr>
            </a:p>
          </p:txBody>
        </p:sp>
        <p:sp>
          <p:nvSpPr>
            <p:cNvPr id="9" name="Oval 5"/>
            <p:cNvSpPr>
              <a:spLocks noChangeArrowheads="1"/>
            </p:cNvSpPr>
            <p:nvPr/>
          </p:nvSpPr>
          <p:spPr bwMode="auto">
            <a:xfrm>
              <a:off x="3732" y="1592"/>
              <a:ext cx="1061" cy="1068"/>
            </a:xfrm>
            <a:prstGeom prst="ellipse">
              <a:avLst/>
            </a:prstGeom>
            <a:solidFill>
              <a:srgbClr val="646464"/>
            </a:solidFill>
            <a:ln w="6350">
              <a:noFill/>
              <a:round/>
              <a:headEnd/>
              <a:tailEnd/>
            </a:ln>
          </p:spPr>
          <p:txBody>
            <a:bodyPr wrap="none" lIns="45720" rIns="45720" anchor="ctr"/>
            <a:lstStyle/>
            <a:p>
              <a:pPr marL="101600" indent="-101600" algn="ctr" eaLnBrk="0" fontAlgn="base" hangingPunct="0">
                <a:spcBef>
                  <a:spcPct val="30000"/>
                </a:spcBef>
                <a:spcAft>
                  <a:spcPct val="0"/>
                </a:spcAft>
                <a:buClr>
                  <a:srgbClr val="C0C0C0"/>
                </a:buClr>
              </a:pPr>
              <a:r>
                <a:rPr lang="en-US" sz="1600" b="1" dirty="0" err="1" smtClean="0">
                  <a:solidFill>
                    <a:srgbClr val="FFFFFF"/>
                  </a:solidFill>
                </a:rPr>
                <a:t>Færøerne</a:t>
              </a:r>
              <a:endParaRPr lang="en-US" sz="1600" b="1" dirty="0">
                <a:solidFill>
                  <a:srgbClr val="FFFFFF"/>
                </a:solidFill>
              </a:endParaRPr>
            </a:p>
            <a:p>
              <a:pPr marL="101600" indent="-101600" algn="ctr" eaLnBrk="0" fontAlgn="base" hangingPunct="0">
                <a:spcBef>
                  <a:spcPct val="30000"/>
                </a:spcBef>
                <a:spcAft>
                  <a:spcPct val="0"/>
                </a:spcAft>
                <a:buClr>
                  <a:srgbClr val="FFD200"/>
                </a:buClr>
                <a:buFont typeface="Arial" charset="0"/>
                <a:buChar char="►"/>
              </a:pPr>
              <a:r>
                <a:rPr lang="en-US" sz="1100" dirty="0" err="1" smtClean="0">
                  <a:solidFill>
                    <a:srgbClr val="FFFFFF"/>
                  </a:solidFill>
                </a:rPr>
                <a:t>Lovtekster</a:t>
              </a:r>
              <a:endParaRPr lang="en-US" sz="1100" dirty="0">
                <a:solidFill>
                  <a:srgbClr val="FFFFFF"/>
                </a:solidFill>
              </a:endParaRPr>
            </a:p>
            <a:p>
              <a:pPr marL="101600" indent="-101600" algn="ctr" eaLnBrk="0" fontAlgn="base" hangingPunct="0">
                <a:spcBef>
                  <a:spcPct val="30000"/>
                </a:spcBef>
                <a:spcAft>
                  <a:spcPct val="0"/>
                </a:spcAft>
                <a:buClr>
                  <a:srgbClr val="FFD200"/>
                </a:buClr>
                <a:buFont typeface="Arial" charset="0"/>
                <a:buChar char="►"/>
              </a:pPr>
              <a:r>
                <a:rPr lang="en-US" sz="1100" dirty="0" err="1" smtClean="0">
                  <a:solidFill>
                    <a:srgbClr val="FFFFFF"/>
                  </a:solidFill>
                </a:rPr>
                <a:t>Bekendtgørelser</a:t>
              </a:r>
              <a:endParaRPr lang="en-US" sz="1100" dirty="0">
                <a:solidFill>
                  <a:srgbClr val="FFFFFF"/>
                </a:solidFill>
              </a:endParaRPr>
            </a:p>
          </p:txBody>
        </p:sp>
        <p:sp>
          <p:nvSpPr>
            <p:cNvPr id="10" name="Oval 6"/>
            <p:cNvSpPr>
              <a:spLocks noChangeArrowheads="1"/>
            </p:cNvSpPr>
            <p:nvPr/>
          </p:nvSpPr>
          <p:spPr bwMode="auto">
            <a:xfrm>
              <a:off x="2260" y="1592"/>
              <a:ext cx="1075" cy="1068"/>
            </a:xfrm>
            <a:prstGeom prst="ellipse">
              <a:avLst/>
            </a:prstGeom>
            <a:solidFill>
              <a:srgbClr val="999999"/>
            </a:solidFill>
            <a:ln w="6350" algn="ctr">
              <a:noFill/>
              <a:round/>
              <a:headEnd/>
              <a:tailEnd/>
            </a:ln>
          </p:spPr>
          <p:txBody>
            <a:bodyPr wrap="none" lIns="45720" rIns="45720" anchor="ctr"/>
            <a:lstStyle/>
            <a:p>
              <a:pPr marL="101600" indent="-101600" algn="ctr" eaLnBrk="0" fontAlgn="base" hangingPunct="0">
                <a:spcBef>
                  <a:spcPct val="30000"/>
                </a:spcBef>
                <a:spcAft>
                  <a:spcPct val="0"/>
                </a:spcAft>
              </a:pPr>
              <a:r>
                <a:rPr lang="en-US" sz="1600" b="1" dirty="0" smtClean="0">
                  <a:solidFill>
                    <a:srgbClr val="FFFFFF"/>
                  </a:solidFill>
                </a:rPr>
                <a:t>DK</a:t>
              </a:r>
              <a:endParaRPr lang="en-US" sz="1600" b="1" dirty="0">
                <a:solidFill>
                  <a:srgbClr val="FFFFFF"/>
                </a:solidFill>
              </a:endParaRPr>
            </a:p>
            <a:p>
              <a:pPr marL="101600" indent="-101600" algn="ctr" eaLnBrk="0" fontAlgn="base" hangingPunct="0">
                <a:spcBef>
                  <a:spcPct val="30000"/>
                </a:spcBef>
                <a:spcAft>
                  <a:spcPct val="0"/>
                </a:spcAft>
                <a:buClr>
                  <a:srgbClr val="FFD200"/>
                </a:buClr>
                <a:buFont typeface="Arial" charset="0"/>
                <a:buChar char="►"/>
              </a:pPr>
              <a:r>
                <a:rPr lang="en-US" sz="1000" dirty="0" smtClean="0">
                  <a:solidFill>
                    <a:srgbClr val="FFFFFF"/>
                  </a:solidFill>
                </a:rPr>
                <a:t> </a:t>
              </a:r>
              <a:r>
                <a:rPr lang="en-US" sz="1100" dirty="0" err="1" smtClean="0">
                  <a:solidFill>
                    <a:srgbClr val="FFFFFF"/>
                  </a:solidFill>
                </a:rPr>
                <a:t>Lovtekster</a:t>
              </a:r>
              <a:endParaRPr lang="en-US" sz="1100" dirty="0">
                <a:solidFill>
                  <a:srgbClr val="FFFFFF"/>
                </a:solidFill>
              </a:endParaRPr>
            </a:p>
            <a:p>
              <a:pPr marL="101600" indent="-101600" algn="ctr" eaLnBrk="0" fontAlgn="base" hangingPunct="0">
                <a:spcBef>
                  <a:spcPct val="30000"/>
                </a:spcBef>
                <a:spcAft>
                  <a:spcPct val="0"/>
                </a:spcAft>
                <a:buClr>
                  <a:srgbClr val="FFD200"/>
                </a:buClr>
                <a:buFont typeface="Arial" charset="0"/>
                <a:buChar char="►"/>
              </a:pPr>
              <a:r>
                <a:rPr lang="en-US" sz="1100" dirty="0" smtClean="0">
                  <a:solidFill>
                    <a:srgbClr val="FFFFFF"/>
                  </a:solidFill>
                </a:rPr>
                <a:t> </a:t>
              </a:r>
              <a:r>
                <a:rPr lang="en-US" sz="1100" dirty="0" err="1" smtClean="0">
                  <a:solidFill>
                    <a:srgbClr val="FFFFFF"/>
                  </a:solidFill>
                </a:rPr>
                <a:t>Bekendtgørelser</a:t>
              </a:r>
              <a:endParaRPr lang="en-US" sz="1100" dirty="0">
                <a:solidFill>
                  <a:srgbClr val="FFFFFF"/>
                </a:solidFill>
              </a:endParaRPr>
            </a:p>
          </p:txBody>
        </p:sp>
      </p:grpSp>
      <p:sp>
        <p:nvSpPr>
          <p:cNvPr id="11" name="Right Arrow 10"/>
          <p:cNvSpPr/>
          <p:nvPr/>
        </p:nvSpPr>
        <p:spPr>
          <a:xfrm>
            <a:off x="2588401" y="3537020"/>
            <a:ext cx="773364" cy="411981"/>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da-DK" sz="700" dirty="0">
                <a:solidFill>
                  <a:schemeClr val="tx1"/>
                </a:solidFill>
              </a:rPr>
              <a:t>Inspirerede</a:t>
            </a:r>
            <a:endParaRPr lang="da-DK" sz="600" dirty="0">
              <a:solidFill>
                <a:schemeClr val="tx1"/>
              </a:solidFill>
            </a:endParaRPr>
          </a:p>
        </p:txBody>
      </p:sp>
      <p:sp>
        <p:nvSpPr>
          <p:cNvPr id="12" name="Right Arrow 11"/>
          <p:cNvSpPr/>
          <p:nvPr/>
        </p:nvSpPr>
        <p:spPr>
          <a:xfrm>
            <a:off x="5510084" y="3537021"/>
            <a:ext cx="773364" cy="411980"/>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da-DK" sz="700" dirty="0" smtClean="0">
                <a:solidFill>
                  <a:schemeClr val="tx1"/>
                </a:solidFill>
              </a:rPr>
              <a:t>Inspirerede</a:t>
            </a:r>
            <a:endParaRPr lang="da-DK" sz="900" dirty="0">
              <a:solidFill>
                <a:schemeClr val="tx1"/>
              </a:solidFill>
            </a:endParaRPr>
          </a:p>
        </p:txBody>
      </p:sp>
    </p:spTree>
    <p:extLst>
      <p:ext uri="{BB962C8B-B14F-4D97-AF65-F5344CB8AC3E}">
        <p14:creationId xmlns:p14="http://schemas.microsoft.com/office/powerpoint/2010/main" val="347973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Hvad var hovedkravene til solvens?</a:t>
            </a:r>
          </a:p>
        </p:txBody>
      </p:sp>
      <p:sp>
        <p:nvSpPr>
          <p:cNvPr id="3" name="Content Placeholder 2"/>
          <p:cNvSpPr>
            <a:spLocks noGrp="1"/>
          </p:cNvSpPr>
          <p:nvPr>
            <p:ph idx="1"/>
          </p:nvPr>
        </p:nvSpPr>
        <p:spPr/>
        <p:txBody>
          <a:bodyPr/>
          <a:lstStyle/>
          <a:p>
            <a:pPr lvl="0"/>
            <a:r>
              <a:rPr lang="da-DK" dirty="0" smtClean="0"/>
              <a:t>EU </a:t>
            </a:r>
            <a:r>
              <a:rPr lang="da-DK" dirty="0"/>
              <a:t>Solvens I krav + krav om ISB</a:t>
            </a:r>
          </a:p>
          <a:p>
            <a:pPr lvl="0"/>
            <a:r>
              <a:rPr lang="da-DK" dirty="0"/>
              <a:t>Ikke formkrav til ISB, men krav om 99,5 </a:t>
            </a:r>
            <a:r>
              <a:rPr lang="da-DK" dirty="0" err="1"/>
              <a:t>konfidensinterval</a:t>
            </a:r>
            <a:r>
              <a:rPr lang="da-DK" dirty="0"/>
              <a:t> (200 års begivenhed)</a:t>
            </a:r>
          </a:p>
          <a:p>
            <a:pPr lvl="0"/>
            <a:r>
              <a:rPr lang="da-DK" dirty="0"/>
              <a:t>Forventning om at anvende QIS beregninger (QIS 5 bedre end QIS 4)</a:t>
            </a:r>
          </a:p>
          <a:p>
            <a:pPr lvl="0"/>
            <a:r>
              <a:rPr lang="da-DK" dirty="0"/>
              <a:t>MEN rødt risikoscenarie kunne anvendes (!!!!)</a:t>
            </a:r>
          </a:p>
          <a:p>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28284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Hvad skete i EU og i Danmark?</a:t>
            </a:r>
          </a:p>
        </p:txBody>
      </p:sp>
      <p:sp>
        <p:nvSpPr>
          <p:cNvPr id="3" name="Content Placeholder 2"/>
          <p:cNvSpPr>
            <a:spLocks noGrp="1"/>
          </p:cNvSpPr>
          <p:nvPr>
            <p:ph idx="1"/>
          </p:nvPr>
        </p:nvSpPr>
        <p:spPr/>
        <p:txBody>
          <a:bodyPr/>
          <a:lstStyle/>
          <a:p>
            <a:r>
              <a:rPr lang="en-US" dirty="0" smtClean="0"/>
              <a:t>2014:</a:t>
            </a:r>
          </a:p>
          <a:p>
            <a:pPr lvl="1"/>
            <a:r>
              <a:rPr lang="da-DK" dirty="0" smtClean="0"/>
              <a:t>S II blev færdig (forordningen udstedt 10. oktober 2014)</a:t>
            </a:r>
          </a:p>
          <a:p>
            <a:pPr lvl="1"/>
            <a:endParaRPr lang="da-DK" dirty="0" smtClean="0"/>
          </a:p>
          <a:p>
            <a:r>
              <a:rPr lang="en-US" dirty="0" smtClean="0"/>
              <a:t>2015: </a:t>
            </a:r>
          </a:p>
          <a:p>
            <a:pPr lvl="1"/>
            <a:r>
              <a:rPr lang="da-DK" dirty="0" smtClean="0"/>
              <a:t>Danmark </a:t>
            </a:r>
            <a:r>
              <a:rPr lang="da-DK" dirty="0"/>
              <a:t>opdaterede bekendtgørelser så ISB i 2015 afspejlede S II, inkl. standardmodel/intern model mv.  (men ikke formel </a:t>
            </a:r>
            <a:r>
              <a:rPr lang="da-DK" dirty="0" err="1" smtClean="0"/>
              <a:t>iværk-sættelse</a:t>
            </a:r>
            <a:r>
              <a:rPr lang="da-DK" dirty="0" smtClean="0"/>
              <a:t> </a:t>
            </a:r>
            <a:r>
              <a:rPr lang="da-DK" dirty="0"/>
              <a:t>af S </a:t>
            </a:r>
            <a:r>
              <a:rPr lang="da-DK" dirty="0" smtClean="0"/>
              <a:t>II)</a:t>
            </a:r>
          </a:p>
          <a:p>
            <a:pPr lvl="1"/>
            <a:endParaRPr lang="en-US" dirty="0" smtClean="0"/>
          </a:p>
          <a:p>
            <a:r>
              <a:rPr lang="en-US" dirty="0" smtClean="0"/>
              <a:t>2016: </a:t>
            </a:r>
            <a:endParaRPr lang="en-US" dirty="0"/>
          </a:p>
          <a:p>
            <a:pPr lvl="1"/>
            <a:r>
              <a:rPr lang="da-DK" dirty="0"/>
              <a:t>S II trådte i kraft. Danmark opdaterede lov og bekendtgørelser så de afspejler S II (formel </a:t>
            </a:r>
            <a:r>
              <a:rPr lang="da-DK" dirty="0" smtClean="0"/>
              <a:t>iværksættelse </a:t>
            </a:r>
            <a:r>
              <a:rPr lang="da-DK" dirty="0"/>
              <a:t>af S </a:t>
            </a:r>
            <a:r>
              <a:rPr lang="da-DK" dirty="0" smtClean="0"/>
              <a:t>II – forordning havde direkte retsvirkning) </a:t>
            </a:r>
            <a:endParaRPr lang="en-US" dirty="0"/>
          </a:p>
          <a:p>
            <a:pPr lvl="0"/>
            <a:endParaRPr lang="en-US" dirty="0" smtClean="0"/>
          </a:p>
          <a:p>
            <a:pPr marL="0" indent="0">
              <a:buNone/>
            </a:pPr>
            <a:endParaRPr lang="en-GB" dirty="0"/>
          </a:p>
        </p:txBody>
      </p:sp>
      <p:sp>
        <p:nvSpPr>
          <p:cNvPr id="13" name="Date Placeholder 12"/>
          <p:cNvSpPr>
            <a:spLocks noGrp="1"/>
          </p:cNvSpPr>
          <p:nvPr>
            <p:ph type="dt" sz="half" idx="10"/>
          </p:nvPr>
        </p:nvSpPr>
        <p:spPr/>
        <p:txBody>
          <a:bodyPr/>
          <a:lstStyle/>
          <a:p>
            <a:fld id="{6989F40B-D64F-48DB-9F12-F10EC5585463}" type="datetime1">
              <a:rPr lang="da-DK" smtClean="0"/>
              <a:t>20-09-2017</a:t>
            </a:fld>
            <a:endParaRPr lang="en-US" dirty="0"/>
          </a:p>
        </p:txBody>
      </p:sp>
      <p:sp>
        <p:nvSpPr>
          <p:cNvPr id="14" name="Footer Placeholder 13"/>
          <p:cNvSpPr>
            <a:spLocks noGrp="1"/>
          </p:cNvSpPr>
          <p:nvPr>
            <p:ph type="ftr" sz="quarter" idx="11"/>
          </p:nvPr>
        </p:nvSpPr>
        <p:spPr/>
        <p:txBody>
          <a:bodyPr/>
          <a:lstStyle/>
          <a:p>
            <a:r>
              <a:rPr lang="en-GB" dirty="0" smtClean="0"/>
              <a:t>Presentation title</a:t>
            </a:r>
            <a:endParaRPr lang="en-GB" dirty="0"/>
          </a:p>
        </p:txBody>
      </p:sp>
    </p:spTree>
    <p:extLst>
      <p:ext uri="{BB962C8B-B14F-4D97-AF65-F5344CB8AC3E}">
        <p14:creationId xmlns:p14="http://schemas.microsoft.com/office/powerpoint/2010/main" val="300248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regular presentation DK">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5DF90C6D-1E3B-456A-96A4-30D49A45D5A9}"/>
    </a:ext>
  </a:ext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B2E5619C-231F-49AF-A342-C1A4924FA6BF}"/>
    </a:ext>
  </a:ext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E68A4B5E-0C47-4175-85E4-5F2E4B579792}"/>
    </a:ext>
  </a:ext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BF3041E7-A914-45DE-9B92-583C45779832}" vid="{1553B420-BD74-4479-9AE1-E7B84125BD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regular presentation DK</Template>
  <TotalTime>699</TotalTime>
  <Words>2361</Words>
  <Application>Microsoft Office PowerPoint</Application>
  <PresentationFormat>Skærmshow (4:3)</PresentationFormat>
  <Paragraphs>502</Paragraphs>
  <Slides>39</Slides>
  <Notes>39</Notes>
  <HiddenSlides>0</HiddenSlides>
  <MMClips>0</MMClips>
  <ScaleCrop>false</ScaleCrop>
  <HeadingPairs>
    <vt:vector size="8" baseType="variant">
      <vt:variant>
        <vt:lpstr>Benyttede skrifttyper</vt:lpstr>
      </vt:variant>
      <vt:variant>
        <vt:i4>4</vt:i4>
      </vt:variant>
      <vt:variant>
        <vt:lpstr>Tema</vt:lpstr>
      </vt:variant>
      <vt:variant>
        <vt:i4>4</vt:i4>
      </vt:variant>
      <vt:variant>
        <vt:lpstr>Integrerede OLE-servere</vt:lpstr>
      </vt:variant>
      <vt:variant>
        <vt:i4>1</vt:i4>
      </vt:variant>
      <vt:variant>
        <vt:lpstr>Slidetitler</vt:lpstr>
      </vt:variant>
      <vt:variant>
        <vt:i4>39</vt:i4>
      </vt:variant>
    </vt:vector>
  </HeadingPairs>
  <TitlesOfParts>
    <vt:vector size="48" baseType="lpstr">
      <vt:lpstr>Arial</vt:lpstr>
      <vt:lpstr>Arial (Body)</vt:lpstr>
      <vt:lpstr>Calibri</vt:lpstr>
      <vt:lpstr>Wingdings</vt:lpstr>
      <vt:lpstr>EY regular presentation DK</vt:lpstr>
      <vt:lpstr>EY light projection</vt:lpstr>
      <vt:lpstr>EY dark print</vt:lpstr>
      <vt:lpstr>EY dark projection</vt:lpstr>
      <vt:lpstr>think-cell Slide</vt:lpstr>
      <vt:lpstr>Orienteringsmøde om nye bekendtgørelser vedr. solvens, basiskapital, regnskab og teknisk grundlag </vt:lpstr>
      <vt:lpstr>Agenda</vt:lpstr>
      <vt:lpstr>PowerPoint-præsentation</vt:lpstr>
      <vt:lpstr>Et lille forord</vt:lpstr>
      <vt:lpstr>PowerPoint-præsentation</vt:lpstr>
      <vt:lpstr>Bekendtgørelser om solvens og basiskapital - Hvor kommer vi fra? </vt:lpstr>
      <vt:lpstr>Og hvor kom de så fra?</vt:lpstr>
      <vt:lpstr>Hvad var hovedkravene til solvens?</vt:lpstr>
      <vt:lpstr>Hvad skete i EU og i Danmark?</vt:lpstr>
      <vt:lpstr>Hvad er det så Solvens II går ud på?</vt:lpstr>
      <vt:lpstr>Hvad er det så Solvens II går ud på?</vt:lpstr>
      <vt:lpstr>Forløbet på Færøerne  </vt:lpstr>
      <vt:lpstr>Hvordan opgøres solvensbehovet i den nye solvensbekendtgørelse?</vt:lpstr>
      <vt:lpstr>Så hvad er de store ændringer i den nye solvensbekendtgørelse?</vt:lpstr>
      <vt:lpstr>Ny solvensbekendtgørelse </vt:lpstr>
      <vt:lpstr>Hvordan afviger de fremtidige færøske bekendtgørelser fra de nuværende danske</vt:lpstr>
      <vt:lpstr>Ny bekendtgørelse om basiskapital</vt:lpstr>
      <vt:lpstr>Udvalgte spørgsmål og bemærkninger i høringsprocessen</vt:lpstr>
      <vt:lpstr>Udvalgte spørgsmål og bemærkninger i høringsprocessen</vt:lpstr>
      <vt:lpstr>PowerPoint-præsentation</vt:lpstr>
      <vt:lpstr>Hvordan hænger bekendtgørelserne sammen?</vt:lpstr>
      <vt:lpstr>Mange grunde til en ny regnskabsbekendtgørelse</vt:lpstr>
      <vt:lpstr>Der er dog danske ændringer, der ikke implementeres</vt:lpstr>
      <vt:lpstr>Nøgletal Livsforsikringsvirksomheder (Bilag 9)</vt:lpstr>
      <vt:lpstr>N1</vt:lpstr>
      <vt:lpstr>Eksempler på nøgletal</vt:lpstr>
      <vt:lpstr>N3 - (NYT)</vt:lpstr>
      <vt:lpstr>Standardafvigelse</vt:lpstr>
      <vt:lpstr>Eksempel på § 101 note</vt:lpstr>
      <vt:lpstr>N7 - (NYT)</vt:lpstr>
      <vt:lpstr>Eksempel på N7 (og grundlaget)</vt:lpstr>
      <vt:lpstr>Udvalgte spørgsmål og bemærkninger i høringsprocessen</vt:lpstr>
      <vt:lpstr>Udvalgte spørgsmål og bemærkninger i høringsprocessen</vt:lpstr>
      <vt:lpstr>PowerPoint-præsentation</vt:lpstr>
      <vt:lpstr>Hvordan hænger bekendtgørelserne sammen?</vt:lpstr>
      <vt:lpstr>Mange grunde til en ny anmeldelsesbekendtgørelse</vt:lpstr>
      <vt:lpstr>Udvalgte spørgsmål og bemærkninger i høringsprocessen</vt:lpstr>
      <vt:lpstr>Hvor stammer reglerne fra ?</vt:lpstr>
      <vt:lpstr>PowerPoint-præsentation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Jesper Dan Jespersen</dc:creator>
  <cp:lastModifiedBy>Leivur Harryson</cp:lastModifiedBy>
  <cp:revision>110</cp:revision>
  <cp:lastPrinted>2017-09-20T10:45:05Z</cp:lastPrinted>
  <dcterms:created xsi:type="dcterms:W3CDTF">2017-09-17T21:21:50Z</dcterms:created>
  <dcterms:modified xsi:type="dcterms:W3CDTF">2017-09-20T15:19:39Z</dcterms:modified>
</cp:coreProperties>
</file>